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25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7C844-2789-4452-A72F-4CC769D25B45}" type="datetimeFigureOut">
              <a:rPr lang="en-US" smtClean="0"/>
              <a:pPr/>
              <a:t>7/3/2019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A79080-9F79-4006-8262-6289308C87A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ar-KW" smtClean="0"/>
          </a:p>
        </p:txBody>
      </p:sp>
      <p:sp>
        <p:nvSpPr>
          <p:cNvPr id="54276" name="Slide Number Placeholder 3"/>
          <p:cNvSpPr>
            <a:spLocks noGrp="1"/>
          </p:cNvSpPr>
          <p:nvPr>
            <p:ph type="sldNum" sz="quarter" idx="5"/>
          </p:nvPr>
        </p:nvSpPr>
        <p:spPr bwMode="auto">
          <a:noFill/>
          <a:ln>
            <a:miter lim="800000"/>
            <a:headEnd/>
            <a:tailEnd/>
          </a:ln>
        </p:spPr>
        <p:txBody>
          <a:bodyPr/>
          <a:lstStyle/>
          <a:p>
            <a:fld id="{38F33D6B-B1C7-48FF-A8B0-6CE20B499248}" type="slidenum">
              <a:rPr lang="en-US" smtClean="0">
                <a:ea typeface="MS PGothic" pitchFamily="34" charset="-128"/>
              </a:rPr>
              <a:pPr/>
              <a:t>16</a:t>
            </a:fld>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ar-KW" smtClean="0"/>
          </a:p>
        </p:txBody>
      </p:sp>
      <p:sp>
        <p:nvSpPr>
          <p:cNvPr id="55300" name="Slide Number Placeholder 3"/>
          <p:cNvSpPr>
            <a:spLocks noGrp="1"/>
          </p:cNvSpPr>
          <p:nvPr>
            <p:ph type="sldNum" sz="quarter" idx="5"/>
          </p:nvPr>
        </p:nvSpPr>
        <p:spPr bwMode="auto">
          <a:noFill/>
          <a:ln>
            <a:miter lim="800000"/>
            <a:headEnd/>
            <a:tailEnd/>
          </a:ln>
        </p:spPr>
        <p:txBody>
          <a:bodyPr/>
          <a:lstStyle/>
          <a:p>
            <a:fld id="{17C42DA0-4E25-438C-9D7A-0368167E85A1}" type="slidenum">
              <a:rPr lang="en-US" smtClean="0">
                <a:ea typeface="MS PGothic" pitchFamily="34" charset="-128"/>
              </a:rPr>
              <a:pPr/>
              <a:t>33</a:t>
            </a:fld>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28600"/>
            <a:ext cx="8153400" cy="5141913"/>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defRPr/>
            </a:pPr>
            <a:r>
              <a:rPr lang="en-US" sz="2800" dirty="0">
                <a:latin typeface="+mn-lt"/>
              </a:rPr>
              <a:t>Such pitfalls are due to ignorance and/or debatable issues such as: Ahlul Kitab/</a:t>
            </a:r>
            <a:r>
              <a:rPr lang="en-US" sz="2800" dirty="0" err="1">
                <a:latin typeface="+mn-lt"/>
              </a:rPr>
              <a:t>kitabi</a:t>
            </a:r>
            <a:r>
              <a:rPr lang="en-US" sz="2800" dirty="0">
                <a:latin typeface="+mn-lt"/>
              </a:rPr>
              <a:t> (</a:t>
            </a:r>
            <a:r>
              <a:rPr lang="en-US" sz="2800" u="sng" dirty="0">
                <a:latin typeface="+mn-lt"/>
              </a:rPr>
              <a:t>the people of the book</a:t>
            </a:r>
            <a:r>
              <a:rPr lang="en-US" sz="2800" dirty="0">
                <a:latin typeface="+mn-lt"/>
              </a:rPr>
              <a:t>)</a:t>
            </a:r>
            <a:r>
              <a:rPr lang="en-US" sz="2800" b="1" baseline="30000" dirty="0">
                <a:solidFill>
                  <a:srgbClr val="FF0000"/>
                </a:solidFill>
                <a:latin typeface="+mn-lt"/>
              </a:rPr>
              <a:t> 1</a:t>
            </a:r>
            <a:r>
              <a:rPr lang="en-US" sz="2800" dirty="0">
                <a:latin typeface="+mn-lt"/>
              </a:rPr>
              <a:t>, stunning prior or after slaughtering</a:t>
            </a:r>
            <a:r>
              <a:rPr lang="en-US" sz="2800" b="1" baseline="30000" dirty="0">
                <a:solidFill>
                  <a:srgbClr val="FF0000"/>
                </a:solidFill>
                <a:latin typeface="+mn-lt"/>
              </a:rPr>
              <a:t>2</a:t>
            </a:r>
            <a:r>
              <a:rPr lang="en-US" sz="2800" dirty="0">
                <a:latin typeface="+mn-lt"/>
              </a:rPr>
              <a:t>, mechanical slaughtering</a:t>
            </a:r>
            <a:r>
              <a:rPr lang="en-US" sz="2800" b="1" baseline="30000" dirty="0">
                <a:solidFill>
                  <a:srgbClr val="FF0000"/>
                </a:solidFill>
              </a:rPr>
              <a:t>3</a:t>
            </a:r>
            <a:r>
              <a:rPr lang="en-US" sz="2800" dirty="0">
                <a:latin typeface="+mn-lt"/>
              </a:rPr>
              <a:t>, Istihala (</a:t>
            </a:r>
            <a:r>
              <a:rPr lang="en-US" sz="2800" u="sng" dirty="0">
                <a:latin typeface="+mn-lt"/>
              </a:rPr>
              <a:t>physiochemical transformation</a:t>
            </a:r>
            <a:r>
              <a:rPr lang="en-US" sz="2800" dirty="0">
                <a:latin typeface="+mn-lt"/>
              </a:rPr>
              <a:t> or </a:t>
            </a:r>
            <a:r>
              <a:rPr lang="en-US" sz="2800" u="sng" dirty="0">
                <a:latin typeface="+mn-lt"/>
              </a:rPr>
              <a:t>conversion)</a:t>
            </a:r>
            <a:r>
              <a:rPr lang="en-US" sz="2800" dirty="0">
                <a:latin typeface="+mn-lt"/>
              </a:rPr>
              <a:t> of the core Najis substance to another substance</a:t>
            </a:r>
            <a:r>
              <a:rPr lang="en-US" sz="2800" b="1" baseline="30000" dirty="0">
                <a:solidFill>
                  <a:srgbClr val="FF0000"/>
                </a:solidFill>
                <a:latin typeface="+mn-lt"/>
              </a:rPr>
              <a:t>4</a:t>
            </a:r>
            <a:r>
              <a:rPr lang="en-US" sz="2800" dirty="0">
                <a:latin typeface="+mn-lt"/>
              </a:rPr>
              <a:t>, and alcohol</a:t>
            </a:r>
            <a:r>
              <a:rPr lang="en-US" sz="2800" b="1" baseline="30000" dirty="0">
                <a:solidFill>
                  <a:srgbClr val="FF0000"/>
                </a:solidFill>
                <a:latin typeface="+mn-lt"/>
              </a:rPr>
              <a:t>5</a:t>
            </a:r>
            <a:r>
              <a:rPr lang="en-US" sz="2800" dirty="0">
                <a:latin typeface="+mn-lt"/>
              </a:rPr>
              <a:t>.</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71414"/>
            <a:ext cx="8153400" cy="2557463"/>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defRPr/>
            </a:pPr>
            <a:r>
              <a:rPr lang="en-US" sz="2800" dirty="0">
                <a:latin typeface="+mn-lt"/>
              </a:rPr>
              <a:t>Halal standards must be reviewed and amended to suit not only one all Muslim Mazhab but all Mazhabs.</a:t>
            </a:r>
          </a:p>
        </p:txBody>
      </p:sp>
      <p:sp>
        <p:nvSpPr>
          <p:cNvPr id="3" name="Rectangle 2"/>
          <p:cNvSpPr>
            <a:spLocks noChangeArrowheads="1"/>
          </p:cNvSpPr>
          <p:nvPr/>
        </p:nvSpPr>
        <p:spPr bwMode="auto">
          <a:xfrm>
            <a:off x="381000" y="2662214"/>
            <a:ext cx="8153400" cy="3419475"/>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defRPr/>
            </a:pPr>
            <a:r>
              <a:rPr lang="en-US" sz="2800" dirty="0">
                <a:latin typeface="+mn-lt"/>
              </a:rPr>
              <a:t>Halal standards that are based on one specific mazhab is a weak standard, and will serve, in most cases, non-Islamic acts of the industry, and few examples will be given.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81000" y="1295400"/>
            <a:ext cx="8382000" cy="1816100"/>
          </a:xfrm>
          <a:prstGeom prst="rect">
            <a:avLst/>
          </a:prstGeom>
          <a:noFill/>
          <a:ln w="9525">
            <a:noFill/>
            <a:miter lim="800000"/>
            <a:headEnd/>
            <a:tailEnd/>
          </a:ln>
        </p:spPr>
        <p:txBody>
          <a:bodyPr>
            <a:spAutoFit/>
          </a:bodyPr>
          <a:lstStyle/>
          <a:p>
            <a:pPr marL="231775" indent="-231775" algn="just">
              <a:lnSpc>
                <a:spcPct val="200000"/>
              </a:lnSpc>
              <a:buFont typeface="Arial" charset="0"/>
              <a:buChar char="•"/>
            </a:pPr>
            <a:r>
              <a:rPr lang="en-US" sz="2800">
                <a:latin typeface="Calibri" pitchFamily="34" charset="0"/>
              </a:rPr>
              <a:t>Ahlul Kitab/kitabi is an Islamic term refers to the Jews</a:t>
            </a:r>
            <a:r>
              <a:rPr lang="en-US" sz="2800" b="1" baseline="30000">
                <a:solidFill>
                  <a:srgbClr val="FF0000"/>
                </a:solidFill>
                <a:latin typeface="Calibri" pitchFamily="34" charset="0"/>
              </a:rPr>
              <a:t>1</a:t>
            </a:r>
            <a:r>
              <a:rPr lang="ar-KW" sz="2000">
                <a:latin typeface="Calibri" pitchFamily="34" charset="0"/>
              </a:rPr>
              <a:t>اليهود</a:t>
            </a:r>
            <a:r>
              <a:rPr lang="ar-KW" sz="2800">
                <a:latin typeface="Calibri" pitchFamily="34" charset="0"/>
              </a:rPr>
              <a:t> </a:t>
            </a:r>
            <a:r>
              <a:rPr lang="en-US" sz="2800">
                <a:latin typeface="Calibri" pitchFamily="34" charset="0"/>
              </a:rPr>
              <a:t>, and the Christians</a:t>
            </a:r>
            <a:r>
              <a:rPr lang="en-US" sz="2800" b="1" baseline="30000">
                <a:solidFill>
                  <a:srgbClr val="FF0000"/>
                </a:solidFill>
                <a:latin typeface="Calibri" pitchFamily="34" charset="0"/>
              </a:rPr>
              <a:t>2</a:t>
            </a:r>
            <a:r>
              <a:rPr lang="ar-KW" sz="2000">
                <a:latin typeface="Calibri" pitchFamily="34" charset="0"/>
              </a:rPr>
              <a:t>النصارى</a:t>
            </a:r>
            <a:r>
              <a:rPr lang="ar-KW" sz="2800">
                <a:latin typeface="Calibri" pitchFamily="34" charset="0"/>
              </a:rPr>
              <a:t> </a:t>
            </a:r>
            <a:r>
              <a:rPr lang="en-US" sz="2800">
                <a:latin typeface="Calibri" pitchFamily="34" charset="0"/>
              </a:rPr>
              <a:t>. </a:t>
            </a:r>
            <a:endParaRPr lang="ar-KW" sz="2800">
              <a:latin typeface="Calibri" pitchFamily="34" charset="0"/>
            </a:endParaRPr>
          </a:p>
        </p:txBody>
      </p:sp>
      <p:sp>
        <p:nvSpPr>
          <p:cNvPr id="5" name="Rectangle 8"/>
          <p:cNvSpPr>
            <a:spLocks noChangeArrowheads="1"/>
          </p:cNvSpPr>
          <p:nvPr/>
        </p:nvSpPr>
        <p:spPr bwMode="auto">
          <a:xfrm>
            <a:off x="152400" y="695325"/>
            <a:ext cx="8839200" cy="523875"/>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Calibri" pitchFamily="34" charset="0"/>
              </a:rPr>
              <a:t>Ahlul Kitab</a:t>
            </a:r>
          </a:p>
        </p:txBody>
      </p:sp>
      <p:sp>
        <p:nvSpPr>
          <p:cNvPr id="12292" name="Rectangle 8"/>
          <p:cNvSpPr>
            <a:spLocks noChangeArrowheads="1"/>
          </p:cNvSpPr>
          <p:nvPr/>
        </p:nvSpPr>
        <p:spPr bwMode="auto">
          <a:xfrm>
            <a:off x="152400" y="76200"/>
            <a:ext cx="8839200" cy="523875"/>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Calibri" pitchFamily="34" charset="0"/>
              </a:rPr>
              <a:t>Definitions</a:t>
            </a:r>
          </a:p>
        </p:txBody>
      </p:sp>
      <p:sp>
        <p:nvSpPr>
          <p:cNvPr id="8" name="Rectangle 1"/>
          <p:cNvSpPr>
            <a:spLocks noChangeArrowheads="1"/>
          </p:cNvSpPr>
          <p:nvPr/>
        </p:nvSpPr>
        <p:spPr bwMode="auto">
          <a:xfrm>
            <a:off x="381000" y="3429000"/>
            <a:ext cx="8153400" cy="1816100"/>
          </a:xfrm>
          <a:prstGeom prst="rect">
            <a:avLst/>
          </a:prstGeom>
          <a:noFill/>
          <a:ln w="9525">
            <a:noFill/>
            <a:miter lim="800000"/>
            <a:headEnd/>
            <a:tailEnd/>
          </a:ln>
        </p:spPr>
        <p:txBody>
          <a:bodyPr>
            <a:spAutoFit/>
          </a:bodyPr>
          <a:lstStyle/>
          <a:p>
            <a:pPr marL="231775" indent="-231775" algn="just">
              <a:lnSpc>
                <a:spcPct val="200000"/>
              </a:lnSpc>
              <a:buFont typeface="Arial" pitchFamily="34" charset="0"/>
              <a:buChar char="•"/>
              <a:defRPr/>
            </a:pPr>
            <a:r>
              <a:rPr lang="en-US" sz="2800" dirty="0">
                <a:latin typeface="+mn-lt"/>
                <a:cs typeface="Calibri" pitchFamily="34" charset="0"/>
              </a:rPr>
              <a:t>Ahlul Kitab’s scriptures referred to in the Quran are the Torah (At-</a:t>
            </a:r>
            <a:r>
              <a:rPr lang="en-US" sz="2800" dirty="0" err="1">
                <a:latin typeface="+mn-lt"/>
                <a:cs typeface="Calibri" pitchFamily="34" charset="0"/>
              </a:rPr>
              <a:t>Tawraat</a:t>
            </a:r>
            <a:r>
              <a:rPr lang="en-US" sz="2800" dirty="0">
                <a:latin typeface="+mn-lt"/>
                <a:cs typeface="Calibri" pitchFamily="34" charset="0"/>
              </a:rPr>
              <a:t>)</a:t>
            </a:r>
            <a:r>
              <a:rPr lang="en-US" sz="2800" b="1" baseline="30000" dirty="0">
                <a:solidFill>
                  <a:srgbClr val="FF0000"/>
                </a:solidFill>
                <a:latin typeface="+mn-lt"/>
              </a:rPr>
              <a:t>1</a:t>
            </a:r>
            <a:r>
              <a:rPr lang="en-US" sz="2800" dirty="0">
                <a:latin typeface="+mn-lt"/>
                <a:cs typeface="Calibri" pitchFamily="34" charset="0"/>
              </a:rPr>
              <a:t>, and the Gospel (Al-</a:t>
            </a:r>
            <a:r>
              <a:rPr lang="en-US" sz="2800" dirty="0" err="1">
                <a:latin typeface="+mn-lt"/>
                <a:cs typeface="Calibri" pitchFamily="34" charset="0"/>
              </a:rPr>
              <a:t>Injiil</a:t>
            </a:r>
            <a:r>
              <a:rPr lang="en-US" sz="2800" dirty="0">
                <a:latin typeface="+mn-lt"/>
                <a:cs typeface="Calibri" pitchFamily="34" charset="0"/>
              </a:rPr>
              <a:t>)</a:t>
            </a:r>
            <a:r>
              <a:rPr lang="en-US" sz="2800" b="1" baseline="30000" dirty="0">
                <a:solidFill>
                  <a:srgbClr val="FF0000"/>
                </a:solidFill>
                <a:latin typeface="+mn-lt"/>
              </a:rPr>
              <a:t>2</a:t>
            </a:r>
            <a:r>
              <a:rPr lang="en-US" sz="2800" dirty="0">
                <a:latin typeface="+mn-lt"/>
                <a:cs typeface="Calibri" pitchFamily="34" charset="0"/>
              </a:rPr>
              <a:t>. </a:t>
            </a:r>
            <a:endParaRPr lang="en-US" sz="2800" dirty="0">
              <a:latin typeface="+mn-lt"/>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76200" y="2624138"/>
            <a:ext cx="8991600" cy="1384300"/>
          </a:xfrm>
          <a:prstGeom prst="rect">
            <a:avLst/>
          </a:prstGeom>
          <a:noFill/>
          <a:ln w="9525">
            <a:noFill/>
            <a:miter lim="800000"/>
            <a:headEnd/>
            <a:tailEnd/>
          </a:ln>
        </p:spPr>
        <p:txBody>
          <a:bodyPr>
            <a:spAutoFit/>
          </a:bodyPr>
          <a:lstStyle/>
          <a:p>
            <a:pPr marL="457200" indent="-457200">
              <a:lnSpc>
                <a:spcPct val="150000"/>
              </a:lnSpc>
              <a:buFont typeface="Courier New" pitchFamily="49" charset="0"/>
              <a:buChar char="o"/>
              <a:defRPr/>
            </a:pPr>
            <a:r>
              <a:rPr lang="en-US" sz="2800" dirty="0">
                <a:latin typeface="+mn-lt"/>
              </a:rPr>
              <a:t>3.2.1 The slaughterer must be Muslim or Kitabi (Jewish or Christian).</a:t>
            </a:r>
          </a:p>
        </p:txBody>
      </p:sp>
      <p:sp>
        <p:nvSpPr>
          <p:cNvPr id="7" name="Rectangle 8"/>
          <p:cNvSpPr>
            <a:spLocks noChangeArrowheads="1"/>
          </p:cNvSpPr>
          <p:nvPr/>
        </p:nvSpPr>
        <p:spPr bwMode="auto">
          <a:xfrm>
            <a:off x="152400" y="1535113"/>
            <a:ext cx="88392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GSO 993 / 1998</a:t>
            </a:r>
            <a:endParaRPr lang="en-US" sz="2800" dirty="0">
              <a:solidFill>
                <a:schemeClr val="bg1"/>
              </a:solidFill>
              <a:latin typeface="+mn-lt"/>
            </a:endParaRPr>
          </a:p>
        </p:txBody>
      </p:sp>
      <p:sp>
        <p:nvSpPr>
          <p:cNvPr id="13316" name="Rectangle 7"/>
          <p:cNvSpPr>
            <a:spLocks noChangeArrowheads="1"/>
          </p:cNvSpPr>
          <p:nvPr/>
        </p:nvSpPr>
        <p:spPr bwMode="auto">
          <a:xfrm>
            <a:off x="458788" y="5929330"/>
            <a:ext cx="20097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just">
              <a:defRPr/>
            </a:pPr>
            <a:r>
              <a:rPr lang="en-US" b="1" dirty="0" err="1">
                <a:latin typeface="+mn-lt"/>
                <a:cs typeface="Calibri" pitchFamily="34" charset="0"/>
              </a:rPr>
              <a:t>Kitabi</a:t>
            </a:r>
            <a:r>
              <a:rPr lang="en-US" b="1" dirty="0">
                <a:latin typeface="+mn-lt"/>
                <a:cs typeface="Calibri" pitchFamily="34" charset="0"/>
              </a:rPr>
              <a:t> = </a:t>
            </a:r>
            <a:r>
              <a:rPr lang="en-US" b="1" dirty="0" err="1">
                <a:latin typeface="+mn-lt"/>
                <a:cs typeface="Calibri" pitchFamily="34" charset="0"/>
              </a:rPr>
              <a:t>Ahlul</a:t>
            </a:r>
            <a:r>
              <a:rPr lang="en-US" b="1" dirty="0">
                <a:latin typeface="+mn-lt"/>
                <a:cs typeface="Calibri" pitchFamily="34" charset="0"/>
              </a:rPr>
              <a:t> </a:t>
            </a:r>
            <a:r>
              <a:rPr lang="en-US" b="1" dirty="0" err="1">
                <a:latin typeface="+mn-lt"/>
                <a:cs typeface="Calibri" pitchFamily="34" charset="0"/>
              </a:rPr>
              <a:t>Kitab</a:t>
            </a:r>
            <a:endParaRPr lang="en-US" b="1" dirty="0">
              <a:latin typeface="+mn-lt"/>
              <a:cs typeface="Calibri" pitchFamily="34" charset="0"/>
            </a:endParaRPr>
          </a:p>
        </p:txBody>
      </p:sp>
      <p:sp>
        <p:nvSpPr>
          <p:cNvPr id="5" name="Rectangle 8"/>
          <p:cNvSpPr>
            <a:spLocks noChangeArrowheads="1"/>
          </p:cNvSpPr>
          <p:nvPr/>
        </p:nvSpPr>
        <p:spPr bwMode="auto">
          <a:xfrm>
            <a:off x="152400" y="849313"/>
            <a:ext cx="8839200" cy="523875"/>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Calibri" pitchFamily="34" charset="0"/>
              </a:rPr>
              <a:t>Statements related to the religion of the slaughter man </a:t>
            </a:r>
          </a:p>
        </p:txBody>
      </p:sp>
      <p:sp>
        <p:nvSpPr>
          <p:cNvPr id="8" name="Rectangle 8"/>
          <p:cNvSpPr>
            <a:spLocks noChangeArrowheads="1"/>
          </p:cNvSpPr>
          <p:nvPr/>
        </p:nvSpPr>
        <p:spPr bwMode="auto">
          <a:xfrm>
            <a:off x="152400" y="161925"/>
            <a:ext cx="8839200" cy="523875"/>
          </a:xfrm>
          <a:prstGeom prst="rect">
            <a:avLst/>
          </a:prstGeom>
          <a:solidFill>
            <a:srgbClr val="7030A0"/>
          </a:solidFill>
          <a:ln>
            <a:noFill/>
          </a:ln>
          <a:extLst/>
        </p:spPr>
        <p:txBody>
          <a:bodyPr>
            <a:spAutoFit/>
          </a:bodyPr>
          <a:lstStyle/>
          <a:p>
            <a:pPr algn="just">
              <a:defRPr/>
            </a:pPr>
            <a:r>
              <a:rPr lang="en-US" sz="2800" b="1" dirty="0">
                <a:solidFill>
                  <a:schemeClr val="bg1"/>
                </a:solidFill>
                <a:latin typeface="+mn-lt"/>
                <a:cs typeface="Calibri" pitchFamily="34" charset="0"/>
              </a:rPr>
              <a:t>Statements that must be changed in Halal standards</a:t>
            </a: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 y="762000"/>
            <a:ext cx="8991600" cy="738188"/>
          </a:xfrm>
          <a:prstGeom prst="rect">
            <a:avLst/>
          </a:prstGeom>
          <a:noFill/>
          <a:ln w="9525">
            <a:noFill/>
            <a:miter lim="800000"/>
            <a:headEnd/>
            <a:tailEnd/>
          </a:ln>
        </p:spPr>
        <p:txBody>
          <a:bodyPr>
            <a:spAutoFit/>
          </a:bodyPr>
          <a:lstStyle/>
          <a:p>
            <a:pPr marL="457200" indent="-457200">
              <a:lnSpc>
                <a:spcPct val="150000"/>
              </a:lnSpc>
              <a:buFont typeface="Courier New" pitchFamily="49" charset="0"/>
              <a:buChar char="o"/>
              <a:defRPr/>
            </a:pPr>
            <a:r>
              <a:rPr lang="en-US" sz="2800" dirty="0">
                <a:latin typeface="+mn-lt"/>
              </a:rPr>
              <a:t>Ahlulkitab/Kitabi is a controversial issues among Muslims:</a:t>
            </a:r>
          </a:p>
        </p:txBody>
      </p:sp>
      <p:sp>
        <p:nvSpPr>
          <p:cNvPr id="3" name="Rectangle 8"/>
          <p:cNvSpPr>
            <a:spLocks noChangeArrowheads="1"/>
          </p:cNvSpPr>
          <p:nvPr/>
        </p:nvSpPr>
        <p:spPr bwMode="auto">
          <a:xfrm>
            <a:off x="152400" y="152400"/>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Comments</a:t>
            </a:r>
            <a:endParaRPr lang="en-US" sz="2800" dirty="0">
              <a:solidFill>
                <a:schemeClr val="bg1"/>
              </a:solidFill>
              <a:latin typeface="+mn-lt"/>
            </a:endParaRPr>
          </a:p>
        </p:txBody>
      </p:sp>
      <p:sp>
        <p:nvSpPr>
          <p:cNvPr id="5" name="Rectangle 4"/>
          <p:cNvSpPr>
            <a:spLocks noChangeArrowheads="1"/>
          </p:cNvSpPr>
          <p:nvPr/>
        </p:nvSpPr>
        <p:spPr bwMode="auto">
          <a:xfrm>
            <a:off x="76200" y="1692275"/>
            <a:ext cx="8991600" cy="5078413"/>
          </a:xfrm>
          <a:prstGeom prst="rect">
            <a:avLst/>
          </a:prstGeom>
          <a:noFill/>
          <a:ln w="9525">
            <a:noFill/>
            <a:miter lim="800000"/>
            <a:headEnd/>
            <a:tailEnd/>
          </a:ln>
        </p:spPr>
        <p:txBody>
          <a:bodyPr>
            <a:spAutoFit/>
          </a:bodyPr>
          <a:lstStyle/>
          <a:p>
            <a:pPr marL="457200" indent="-457200" algn="just">
              <a:lnSpc>
                <a:spcPct val="150000"/>
              </a:lnSpc>
              <a:buFont typeface="Courier New" pitchFamily="49" charset="0"/>
              <a:buChar char="o"/>
              <a:defRPr/>
            </a:pPr>
            <a:r>
              <a:rPr lang="en-US" sz="2700" dirty="0">
                <a:latin typeface="+mn-lt"/>
              </a:rPr>
              <a:t>In Shafei mazhab, according to their definition, Ahlulkitab/Kitabi do not exist any more.</a:t>
            </a:r>
          </a:p>
          <a:p>
            <a:pPr marL="457200" indent="-457200" algn="just">
              <a:lnSpc>
                <a:spcPct val="150000"/>
              </a:lnSpc>
              <a:buFont typeface="Courier New" pitchFamily="49" charset="0"/>
              <a:buChar char="o"/>
              <a:defRPr/>
            </a:pPr>
            <a:r>
              <a:rPr lang="en-US" sz="2700" dirty="0">
                <a:latin typeface="+mn-lt"/>
              </a:rPr>
              <a:t> To some of the Sunni mazhab, based on their observations, they believe that at present Ahlulkitab/Kitabi are apostate from their religion.</a:t>
            </a:r>
          </a:p>
          <a:p>
            <a:pPr marL="457200" indent="-457200" algn="just">
              <a:lnSpc>
                <a:spcPct val="150000"/>
              </a:lnSpc>
              <a:buFont typeface="Courier New" pitchFamily="49" charset="0"/>
              <a:buChar char="o"/>
              <a:defRPr/>
            </a:pPr>
            <a:r>
              <a:rPr lang="en-US" sz="2700" dirty="0">
                <a:latin typeface="+mn-lt"/>
              </a:rPr>
              <a:t>With Shiite belief, based on their interpretation of the Quran, they do not see that the slaughter of Ahlulkitab/Kitabi is Halal.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 y="1133475"/>
            <a:ext cx="8991600" cy="3970338"/>
          </a:xfrm>
          <a:prstGeom prst="rect">
            <a:avLst/>
          </a:prstGeom>
          <a:noFill/>
          <a:ln w="9525">
            <a:noFill/>
            <a:miter lim="800000"/>
            <a:headEnd/>
            <a:tailEnd/>
          </a:ln>
        </p:spPr>
        <p:txBody>
          <a:bodyPr>
            <a:spAutoFit/>
          </a:bodyPr>
          <a:lstStyle/>
          <a:p>
            <a:pPr marL="457200" indent="-457200">
              <a:lnSpc>
                <a:spcPct val="150000"/>
              </a:lnSpc>
              <a:buFont typeface="Courier New" pitchFamily="49" charset="0"/>
              <a:buChar char="o"/>
              <a:defRPr/>
            </a:pPr>
            <a:r>
              <a:rPr lang="en-US" sz="2800" dirty="0">
                <a:latin typeface="+mn-lt"/>
              </a:rPr>
              <a:t>Halal standards are not Fatwas, they are regulations in a form of clauses, nothing to fear if the clause 3.2.1 in GSO 993 / 1998 is changed from: </a:t>
            </a:r>
          </a:p>
          <a:p>
            <a:pPr lvl="3">
              <a:lnSpc>
                <a:spcPct val="150000"/>
              </a:lnSpc>
              <a:defRPr/>
            </a:pPr>
            <a:r>
              <a:rPr lang="en-US" sz="2800" b="1" dirty="0">
                <a:solidFill>
                  <a:srgbClr val="00B050"/>
                </a:solidFill>
                <a:latin typeface="+mn-lt"/>
              </a:rPr>
              <a:t>The slaughterer must be Muslim or Kitabi (Jewish or Christian), to</a:t>
            </a:r>
          </a:p>
          <a:p>
            <a:pPr lvl="3">
              <a:lnSpc>
                <a:spcPct val="150000"/>
              </a:lnSpc>
              <a:defRPr/>
            </a:pPr>
            <a:r>
              <a:rPr lang="en-US" sz="2800" b="1" dirty="0">
                <a:solidFill>
                  <a:srgbClr val="00B050"/>
                </a:solidFill>
                <a:latin typeface="+mn-lt"/>
              </a:rPr>
              <a:t>The slaughterer must be only Muslim</a:t>
            </a:r>
          </a:p>
        </p:txBody>
      </p:sp>
      <p:sp>
        <p:nvSpPr>
          <p:cNvPr id="3" name="Rectangle 8"/>
          <p:cNvSpPr>
            <a:spLocks noChangeArrowheads="1"/>
          </p:cNvSpPr>
          <p:nvPr/>
        </p:nvSpPr>
        <p:spPr bwMode="auto">
          <a:xfrm>
            <a:off x="152400" y="381000"/>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Solution</a:t>
            </a:r>
            <a:endParaRPr lang="en-US" sz="2800" dirty="0">
              <a:solidFill>
                <a:schemeClr val="bg1"/>
              </a:solidFill>
              <a:latin typeface="+mn-lt"/>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
          <p:cNvSpPr>
            <a:spLocks noChangeArrowheads="1"/>
          </p:cNvSpPr>
          <p:nvPr/>
        </p:nvSpPr>
        <p:spPr bwMode="auto">
          <a:xfrm>
            <a:off x="304800" y="1447800"/>
            <a:ext cx="8153400" cy="3138488"/>
          </a:xfrm>
          <a:prstGeom prst="rect">
            <a:avLst/>
          </a:prstGeom>
          <a:noFill/>
          <a:ln w="9525">
            <a:noFill/>
            <a:miter lim="800000"/>
            <a:headEnd/>
            <a:tailEnd/>
          </a:ln>
        </p:spPr>
        <p:txBody>
          <a:bodyPr>
            <a:spAutoFit/>
          </a:bodyPr>
          <a:lstStyle/>
          <a:p>
            <a:pPr marL="457200" indent="-457200" algn="just">
              <a:lnSpc>
                <a:spcPct val="250000"/>
              </a:lnSpc>
              <a:buFont typeface="Arial" pitchFamily="34" charset="0"/>
              <a:buChar char="•"/>
              <a:defRPr/>
            </a:pPr>
            <a:r>
              <a:rPr lang="en-US" sz="2800" dirty="0">
                <a:latin typeface="+mn-lt"/>
                <a:cs typeface="Times New Roman" pitchFamily="18" charset="0"/>
              </a:rPr>
              <a:t>Practically, stunning is a pre-slaughtering method that makes the animal or bird </a:t>
            </a:r>
            <a:r>
              <a:rPr lang="en-US" sz="2800" u="sng" dirty="0">
                <a:solidFill>
                  <a:srgbClr val="0033CC"/>
                </a:solidFill>
                <a:latin typeface="+mn-lt"/>
                <a:cs typeface="Times New Roman" pitchFamily="18" charset="0"/>
              </a:rPr>
              <a:t>at the time of slaughter</a:t>
            </a:r>
            <a:r>
              <a:rPr lang="en-US" sz="2800" dirty="0">
                <a:latin typeface="+mn-lt"/>
                <a:cs typeface="Times New Roman" pitchFamily="18" charset="0"/>
              </a:rPr>
              <a:t> </a:t>
            </a:r>
            <a:r>
              <a:rPr lang="en-US" sz="2800" dirty="0">
                <a:solidFill>
                  <a:srgbClr val="FF0000"/>
                </a:solidFill>
                <a:latin typeface="+mn-lt"/>
                <a:cs typeface="Times New Roman" pitchFamily="18" charset="0"/>
              </a:rPr>
              <a:t>motionless</a:t>
            </a:r>
            <a:r>
              <a:rPr lang="en-US" sz="2800" dirty="0">
                <a:latin typeface="+mn-lt"/>
                <a:cs typeface="Times New Roman" pitchFamily="18" charset="0"/>
              </a:rPr>
              <a:t>.</a:t>
            </a:r>
          </a:p>
        </p:txBody>
      </p:sp>
      <p:sp>
        <p:nvSpPr>
          <p:cNvPr id="46" name="Rectangle 8"/>
          <p:cNvSpPr>
            <a:spLocks noChangeArrowheads="1"/>
          </p:cNvSpPr>
          <p:nvPr/>
        </p:nvSpPr>
        <p:spPr bwMode="auto">
          <a:xfrm>
            <a:off x="152400" y="762000"/>
            <a:ext cx="8839200" cy="523875"/>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Calibri" pitchFamily="34" charset="0"/>
              </a:rPr>
              <a:t>Definition of Stunning</a:t>
            </a:r>
          </a:p>
        </p:txBody>
      </p:sp>
      <p:sp>
        <p:nvSpPr>
          <p:cNvPr id="4" name="Rectangle 8"/>
          <p:cNvSpPr>
            <a:spLocks noChangeArrowheads="1"/>
          </p:cNvSpPr>
          <p:nvPr/>
        </p:nvSpPr>
        <p:spPr bwMode="auto">
          <a:xfrm>
            <a:off x="152400" y="161925"/>
            <a:ext cx="8839200" cy="523875"/>
          </a:xfrm>
          <a:prstGeom prst="rect">
            <a:avLst/>
          </a:prstGeom>
          <a:solidFill>
            <a:srgbClr val="7030A0"/>
          </a:solidFill>
          <a:ln>
            <a:noFill/>
          </a:ln>
          <a:extLst/>
        </p:spPr>
        <p:txBody>
          <a:bodyPr>
            <a:spAutoFit/>
          </a:bodyPr>
          <a:lstStyle/>
          <a:p>
            <a:pPr algn="just">
              <a:defRPr/>
            </a:pPr>
            <a:r>
              <a:rPr lang="en-US" sz="2800" b="1" dirty="0">
                <a:solidFill>
                  <a:schemeClr val="bg1"/>
                </a:solidFill>
                <a:latin typeface="+mn-lt"/>
                <a:cs typeface="Calibri" pitchFamily="34" charset="0"/>
              </a:rPr>
              <a:t>The issue of stunning</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عنصر نائب للمحتوى 3" descr="3.bmp"/>
          <p:cNvPicPr>
            <a:picLocks noChangeAspect="1"/>
          </p:cNvPicPr>
          <p:nvPr/>
        </p:nvPicPr>
        <p:blipFill>
          <a:blip r:embed="rId2"/>
          <a:srcRect/>
          <a:stretch>
            <a:fillRect/>
          </a:stretch>
        </p:blipFill>
        <p:spPr bwMode="auto">
          <a:xfrm>
            <a:off x="7099300" y="5267325"/>
            <a:ext cx="1816100" cy="1438275"/>
          </a:xfrm>
          <a:prstGeom prst="rect">
            <a:avLst/>
          </a:prstGeom>
          <a:noFill/>
          <a:ln w="9525">
            <a:noFill/>
            <a:miter lim="800000"/>
            <a:headEnd/>
            <a:tailEnd/>
          </a:ln>
        </p:spPr>
      </p:pic>
      <p:sp>
        <p:nvSpPr>
          <p:cNvPr id="18435" name="Rectangle 2"/>
          <p:cNvSpPr>
            <a:spLocks noChangeArrowheads="1"/>
          </p:cNvSpPr>
          <p:nvPr/>
        </p:nvSpPr>
        <p:spPr bwMode="auto">
          <a:xfrm>
            <a:off x="228600" y="228600"/>
            <a:ext cx="8534400" cy="630238"/>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en-US" sz="2600" dirty="0">
                <a:solidFill>
                  <a:schemeClr val="bg1"/>
                </a:solidFill>
                <a:latin typeface="+mn-lt"/>
                <a:cs typeface="Times New Roman" pitchFamily="18" charset="0"/>
              </a:rPr>
              <a:t>Examples of pre-slaughtering methods (or stunning methods)</a:t>
            </a:r>
            <a:endParaRPr lang="en-US" sz="2600" dirty="0">
              <a:solidFill>
                <a:schemeClr val="bg1"/>
              </a:solidFill>
              <a:latin typeface="+mn-lt"/>
            </a:endParaRPr>
          </a:p>
        </p:txBody>
      </p:sp>
      <p:grpSp>
        <p:nvGrpSpPr>
          <p:cNvPr id="2" name="Group 3"/>
          <p:cNvGrpSpPr>
            <a:grpSpLocks/>
          </p:cNvGrpSpPr>
          <p:nvPr/>
        </p:nvGrpSpPr>
        <p:grpSpPr bwMode="auto">
          <a:xfrm>
            <a:off x="533400" y="1114425"/>
            <a:ext cx="8382000" cy="2009775"/>
            <a:chOff x="533400" y="1114391"/>
            <a:chExt cx="8382000" cy="2009809"/>
          </a:xfrm>
        </p:grpSpPr>
        <p:pic>
          <p:nvPicPr>
            <p:cNvPr id="5" name="Billede 2" descr="C:\Users\sul\Desktop\img081.jpg"/>
            <p:cNvPicPr>
              <a:picLocks noChangeAspect="1" noChangeArrowheads="1"/>
            </p:cNvPicPr>
            <p:nvPr/>
          </p:nvPicPr>
          <p:blipFill>
            <a:blip r:embed="rId3" cstate="print"/>
            <a:srcRect/>
            <a:stretch>
              <a:fillRect/>
            </a:stretch>
          </p:blipFill>
          <p:spPr bwMode="auto">
            <a:xfrm>
              <a:off x="7200900" y="1114391"/>
              <a:ext cx="1714500" cy="2009809"/>
            </a:xfrm>
            <a:prstGeom prst="rect">
              <a:avLst/>
            </a:prstGeom>
            <a:noFill/>
            <a:ln w="9525">
              <a:noFill/>
              <a:miter lim="800000"/>
              <a:headEnd/>
              <a:tailEnd/>
            </a:ln>
            <a:scene3d>
              <a:camera prst="orthographicFront"/>
              <a:lightRig rig="threePt" dir="t"/>
            </a:scene3d>
            <a:sp3d>
              <a:bevelT/>
            </a:sp3d>
          </p:spPr>
        </p:pic>
        <p:sp>
          <p:nvSpPr>
            <p:cNvPr id="18451" name="Rectangle 11"/>
            <p:cNvSpPr>
              <a:spLocks noChangeArrowheads="1"/>
            </p:cNvSpPr>
            <p:nvPr/>
          </p:nvSpPr>
          <p:spPr bwMode="auto">
            <a:xfrm>
              <a:off x="533400" y="1219168"/>
              <a:ext cx="8001000" cy="7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lgn="just">
                <a:lnSpc>
                  <a:spcPct val="150000"/>
                </a:lnSpc>
                <a:spcAft>
                  <a:spcPts val="600"/>
                </a:spcAft>
                <a:buFont typeface="Courier New" pitchFamily="49" charset="0"/>
                <a:buChar char="o"/>
                <a:defRPr/>
              </a:pPr>
              <a:r>
                <a:rPr lang="en-US" sz="2800" dirty="0">
                  <a:latin typeface="+mn-lt"/>
                  <a:cs typeface="Times New Roman" pitchFamily="18" charset="0"/>
                </a:rPr>
                <a:t>Captive-bolt shot into the brain</a:t>
              </a:r>
            </a:p>
          </p:txBody>
        </p:sp>
      </p:grpSp>
      <p:grpSp>
        <p:nvGrpSpPr>
          <p:cNvPr id="3" name="Group 6"/>
          <p:cNvGrpSpPr>
            <a:grpSpLocks/>
          </p:cNvGrpSpPr>
          <p:nvPr/>
        </p:nvGrpSpPr>
        <p:grpSpPr bwMode="auto">
          <a:xfrm>
            <a:off x="533400" y="2008188"/>
            <a:ext cx="8362950" cy="3173412"/>
            <a:chOff x="533400" y="2007781"/>
            <a:chExt cx="8362950" cy="3173819"/>
          </a:xfrm>
        </p:grpSpPr>
        <p:pic>
          <p:nvPicPr>
            <p:cNvPr id="8" name="Billede 3" descr="C:\Users\sul\Desktop\img082.jpg"/>
            <p:cNvPicPr>
              <a:picLocks noChangeAspect="1" noChangeArrowheads="1"/>
            </p:cNvPicPr>
            <p:nvPr/>
          </p:nvPicPr>
          <p:blipFill>
            <a:blip r:embed="rId4" cstate="print"/>
            <a:srcRect/>
            <a:stretch>
              <a:fillRect/>
            </a:stretch>
          </p:blipFill>
          <p:spPr bwMode="auto">
            <a:xfrm>
              <a:off x="7162800" y="3306170"/>
              <a:ext cx="1733550" cy="1875430"/>
            </a:xfrm>
            <a:prstGeom prst="rect">
              <a:avLst/>
            </a:prstGeom>
            <a:noFill/>
            <a:ln w="9525">
              <a:noFill/>
              <a:miter lim="800000"/>
              <a:headEnd/>
              <a:tailEnd/>
            </a:ln>
            <a:scene3d>
              <a:camera prst="orthographicFront"/>
              <a:lightRig rig="threePt" dir="t"/>
            </a:scene3d>
            <a:sp3d>
              <a:bevelT/>
            </a:sp3d>
          </p:spPr>
        </p:pic>
        <p:sp>
          <p:nvSpPr>
            <p:cNvPr id="18449" name="Rectangle 9"/>
            <p:cNvSpPr>
              <a:spLocks noChangeArrowheads="1"/>
            </p:cNvSpPr>
            <p:nvPr/>
          </p:nvSpPr>
          <p:spPr bwMode="auto">
            <a:xfrm>
              <a:off x="533400" y="2007781"/>
              <a:ext cx="8001000" cy="73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lgn="just">
                <a:lnSpc>
                  <a:spcPct val="150000"/>
                </a:lnSpc>
                <a:spcAft>
                  <a:spcPts val="600"/>
                </a:spcAft>
                <a:buFont typeface="Courier New" pitchFamily="49" charset="0"/>
                <a:buChar char="o"/>
                <a:defRPr/>
              </a:pPr>
              <a:r>
                <a:rPr lang="en-US" sz="2800" dirty="0">
                  <a:latin typeface="+mn-lt"/>
                  <a:cs typeface="Times New Roman" pitchFamily="18" charset="0"/>
                </a:rPr>
                <a:t>Mushroom gun shot into the head* </a:t>
              </a:r>
            </a:p>
          </p:txBody>
        </p:sp>
      </p:grpSp>
      <p:grpSp>
        <p:nvGrpSpPr>
          <p:cNvPr id="4" name="Group 6"/>
          <p:cNvGrpSpPr>
            <a:grpSpLocks/>
          </p:cNvGrpSpPr>
          <p:nvPr/>
        </p:nvGrpSpPr>
        <p:grpSpPr bwMode="auto">
          <a:xfrm>
            <a:off x="457200" y="2654300"/>
            <a:ext cx="8001000" cy="2649538"/>
            <a:chOff x="457200" y="2654856"/>
            <a:chExt cx="8001000" cy="2649574"/>
          </a:xfrm>
        </p:grpSpPr>
        <p:sp>
          <p:nvSpPr>
            <p:cNvPr id="18446" name="Rectangle 12"/>
            <p:cNvSpPr>
              <a:spLocks noChangeArrowheads="1"/>
            </p:cNvSpPr>
            <p:nvPr/>
          </p:nvSpPr>
          <p:spPr bwMode="auto">
            <a:xfrm>
              <a:off x="457200" y="2654856"/>
              <a:ext cx="8001000" cy="738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457200">
                <a:lnSpc>
                  <a:spcPct val="150000"/>
                </a:lnSpc>
                <a:spcAft>
                  <a:spcPts val="600"/>
                </a:spcAft>
                <a:buFont typeface="Courier New" pitchFamily="49" charset="0"/>
                <a:buChar char="o"/>
                <a:defRPr/>
              </a:pPr>
              <a:r>
                <a:rPr lang="en-US" sz="2800" dirty="0">
                  <a:latin typeface="+mn-lt"/>
                  <a:cs typeface="Times New Roman" pitchFamily="18" charset="0"/>
                </a:rPr>
                <a:t>Electric stunning using a water-bath  </a:t>
              </a:r>
            </a:p>
          </p:txBody>
        </p:sp>
        <p:cxnSp>
          <p:nvCxnSpPr>
            <p:cNvPr id="19471" name="Straight Arrow Connector 4"/>
            <p:cNvCxnSpPr>
              <a:cxnSpLocks noChangeShapeType="1"/>
            </p:cNvCxnSpPr>
            <p:nvPr/>
          </p:nvCxnSpPr>
          <p:spPr bwMode="auto">
            <a:xfrm>
              <a:off x="6096000" y="3200400"/>
              <a:ext cx="1038225" cy="2104030"/>
            </a:xfrm>
            <a:prstGeom prst="straightConnector1">
              <a:avLst/>
            </a:prstGeom>
            <a:noFill/>
            <a:ln w="9525" algn="ctr">
              <a:solidFill>
                <a:srgbClr val="FF0000"/>
              </a:solidFill>
              <a:round/>
              <a:headEnd/>
              <a:tailEnd type="arrow" w="med" len="med"/>
            </a:ln>
          </p:spPr>
        </p:cxnSp>
      </p:grpSp>
      <p:grpSp>
        <p:nvGrpSpPr>
          <p:cNvPr id="6" name="Group 10"/>
          <p:cNvGrpSpPr>
            <a:grpSpLocks/>
          </p:cNvGrpSpPr>
          <p:nvPr/>
        </p:nvGrpSpPr>
        <p:grpSpPr bwMode="auto">
          <a:xfrm>
            <a:off x="457200" y="3303588"/>
            <a:ext cx="8001000" cy="3287712"/>
            <a:chOff x="457200" y="3303188"/>
            <a:chExt cx="8001000" cy="3288112"/>
          </a:xfrm>
        </p:grpSpPr>
        <p:pic>
          <p:nvPicPr>
            <p:cNvPr id="19468" name="Picture 8"/>
            <p:cNvPicPr>
              <a:picLocks noChangeAspect="1" noChangeArrowheads="1"/>
            </p:cNvPicPr>
            <p:nvPr/>
          </p:nvPicPr>
          <p:blipFill>
            <a:blip r:embed="rId5"/>
            <a:srcRect/>
            <a:stretch>
              <a:fillRect/>
            </a:stretch>
          </p:blipFill>
          <p:spPr bwMode="auto">
            <a:xfrm>
              <a:off x="5238750" y="5410200"/>
              <a:ext cx="1771650" cy="1181100"/>
            </a:xfrm>
            <a:prstGeom prst="rect">
              <a:avLst/>
            </a:prstGeom>
            <a:noFill/>
            <a:ln w="9525">
              <a:noFill/>
              <a:miter lim="800000"/>
              <a:headEnd/>
              <a:tailEnd/>
            </a:ln>
          </p:spPr>
        </p:pic>
        <p:sp>
          <p:nvSpPr>
            <p:cNvPr id="18445" name="Rectangle 16"/>
            <p:cNvSpPr>
              <a:spLocks noChangeArrowheads="1"/>
            </p:cNvSpPr>
            <p:nvPr/>
          </p:nvSpPr>
          <p:spPr bwMode="auto">
            <a:xfrm>
              <a:off x="457200" y="3303188"/>
              <a:ext cx="8001000" cy="738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457200">
                <a:lnSpc>
                  <a:spcPct val="150000"/>
                </a:lnSpc>
                <a:spcAft>
                  <a:spcPts val="600"/>
                </a:spcAft>
                <a:buFont typeface="Courier New" pitchFamily="49" charset="0"/>
                <a:buChar char="o"/>
                <a:defRPr/>
              </a:pPr>
              <a:r>
                <a:rPr lang="en-US" sz="2800" dirty="0">
                  <a:latin typeface="+mn-lt"/>
                  <a:cs typeface="Times New Roman" pitchFamily="18" charset="0"/>
                </a:rPr>
                <a:t>Electric shock</a:t>
              </a:r>
            </a:p>
          </p:txBody>
        </p:sp>
      </p:grpSp>
      <p:grpSp>
        <p:nvGrpSpPr>
          <p:cNvPr id="7" name="Group 13"/>
          <p:cNvGrpSpPr>
            <a:grpSpLocks/>
          </p:cNvGrpSpPr>
          <p:nvPr/>
        </p:nvGrpSpPr>
        <p:grpSpPr bwMode="auto">
          <a:xfrm>
            <a:off x="457200" y="4102100"/>
            <a:ext cx="8001000" cy="2527300"/>
            <a:chOff x="457200" y="4102663"/>
            <a:chExt cx="8001000" cy="2526737"/>
          </a:xfrm>
        </p:grpSpPr>
        <p:pic>
          <p:nvPicPr>
            <p:cNvPr id="19466" name="Picture 9"/>
            <p:cNvPicPr>
              <a:picLocks noChangeAspect="1" noChangeArrowheads="1"/>
            </p:cNvPicPr>
            <p:nvPr/>
          </p:nvPicPr>
          <p:blipFill>
            <a:blip r:embed="rId6"/>
            <a:srcRect/>
            <a:stretch>
              <a:fillRect/>
            </a:stretch>
          </p:blipFill>
          <p:spPr bwMode="auto">
            <a:xfrm>
              <a:off x="3581400" y="5100638"/>
              <a:ext cx="1528763" cy="1528762"/>
            </a:xfrm>
            <a:prstGeom prst="rect">
              <a:avLst/>
            </a:prstGeom>
            <a:noFill/>
            <a:ln w="9525">
              <a:noFill/>
              <a:miter lim="800000"/>
              <a:headEnd/>
              <a:tailEnd/>
            </a:ln>
          </p:spPr>
        </p:pic>
        <p:sp>
          <p:nvSpPr>
            <p:cNvPr id="18443" name="Rectangle 18"/>
            <p:cNvSpPr>
              <a:spLocks noChangeArrowheads="1"/>
            </p:cNvSpPr>
            <p:nvPr/>
          </p:nvSpPr>
          <p:spPr bwMode="auto">
            <a:xfrm>
              <a:off x="457200" y="4102663"/>
              <a:ext cx="8001000" cy="1383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457200">
                <a:lnSpc>
                  <a:spcPct val="150000"/>
                </a:lnSpc>
                <a:spcAft>
                  <a:spcPts val="600"/>
                </a:spcAft>
                <a:buFont typeface="Courier New" pitchFamily="49" charset="0"/>
                <a:buChar char="o"/>
                <a:defRPr/>
              </a:pPr>
              <a:r>
                <a:rPr lang="en-US" sz="2800" dirty="0">
                  <a:latin typeface="+mn-lt"/>
                  <a:cs typeface="Times New Roman" pitchFamily="18" charset="0"/>
                </a:rPr>
                <a:t>Controlled atmosphere Killing (CAK)              using gas mixtures. </a:t>
              </a:r>
            </a:p>
          </p:txBody>
        </p:sp>
      </p:grpSp>
      <p:sp>
        <p:nvSpPr>
          <p:cNvPr id="18441" name="Rectangle 4"/>
          <p:cNvSpPr>
            <a:spLocks noChangeArrowheads="1"/>
          </p:cNvSpPr>
          <p:nvPr/>
        </p:nvSpPr>
        <p:spPr bwMode="auto">
          <a:xfrm>
            <a:off x="76200" y="6096000"/>
            <a:ext cx="2819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dirty="0">
                <a:latin typeface="+mn-lt"/>
                <a:cs typeface="Times New Roman" pitchFamily="18" charset="0"/>
              </a:rPr>
              <a:t>*Percussion stunning ,or air gun stunning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ChangeArrowheads="1"/>
          </p:cNvSpPr>
          <p:nvPr/>
        </p:nvSpPr>
        <p:spPr bwMode="auto">
          <a:xfrm>
            <a:off x="381000" y="838200"/>
            <a:ext cx="8229600" cy="1816100"/>
          </a:xfrm>
          <a:prstGeom prst="rect">
            <a:avLst/>
          </a:prstGeom>
          <a:solidFill>
            <a:schemeClr val="bg1"/>
          </a:solidFill>
          <a:ln w="76200">
            <a:noFill/>
            <a:miter lim="800000"/>
            <a:headEnd/>
            <a:tailEnd/>
          </a:ln>
        </p:spPr>
        <p:txBody>
          <a:bodyPr>
            <a:spAutoFit/>
          </a:bodyPr>
          <a:lstStyle/>
          <a:p>
            <a:pPr marL="514350" indent="-514350" algn="just">
              <a:lnSpc>
                <a:spcPct val="200000"/>
              </a:lnSpc>
              <a:buFont typeface="Arial" pitchFamily="34" charset="0"/>
              <a:buChar char="•"/>
              <a:defRPr/>
            </a:pPr>
            <a:r>
              <a:rPr lang="en-US" sz="2800" dirty="0">
                <a:latin typeface="+mn-lt"/>
                <a:cs typeface="Times New Roman" pitchFamily="18" charset="0"/>
              </a:rPr>
              <a:t>What is the effect of stunning on animal/bird before slaughter?</a:t>
            </a:r>
            <a:endParaRPr lang="ar-KW" sz="2800" dirty="0">
              <a:latin typeface="+mn-lt"/>
              <a:cs typeface="Times New Roman" pitchFamily="18" charset="0"/>
            </a:endParaRPr>
          </a:p>
        </p:txBody>
      </p:sp>
      <p:grpSp>
        <p:nvGrpSpPr>
          <p:cNvPr id="2" name="Group 1"/>
          <p:cNvGrpSpPr>
            <a:grpSpLocks/>
          </p:cNvGrpSpPr>
          <p:nvPr/>
        </p:nvGrpSpPr>
        <p:grpSpPr bwMode="auto">
          <a:xfrm>
            <a:off x="381000" y="2514600"/>
            <a:ext cx="8305800" cy="4229100"/>
            <a:chOff x="381000" y="1828800"/>
            <a:chExt cx="8305800" cy="4229100"/>
          </a:xfrm>
        </p:grpSpPr>
        <p:sp>
          <p:nvSpPr>
            <p:cNvPr id="19" name="Rectangle 6"/>
            <p:cNvSpPr>
              <a:spLocks noChangeArrowheads="1"/>
            </p:cNvSpPr>
            <p:nvPr/>
          </p:nvSpPr>
          <p:spPr bwMode="auto">
            <a:xfrm>
              <a:off x="381000" y="1828800"/>
              <a:ext cx="8229600" cy="3540125"/>
            </a:xfrm>
            <a:prstGeom prst="rect">
              <a:avLst/>
            </a:prstGeom>
            <a:solidFill>
              <a:schemeClr val="bg1"/>
            </a:solidFill>
            <a:ln w="50800">
              <a:noFill/>
              <a:miter lim="800000"/>
              <a:headEnd/>
              <a:tailEnd/>
            </a:ln>
          </p:spPr>
          <p:txBody>
            <a:bodyPr>
              <a:spAutoFit/>
            </a:bodyPr>
            <a:lstStyle/>
            <a:p>
              <a:pPr marL="457200" indent="-457200" algn="just">
                <a:lnSpc>
                  <a:spcPct val="200000"/>
                </a:lnSpc>
                <a:buFont typeface="Arial" pitchFamily="34" charset="0"/>
                <a:buChar char="•"/>
                <a:defRPr/>
              </a:pPr>
              <a:r>
                <a:rPr lang="en-US" sz="2800" dirty="0">
                  <a:latin typeface="+mn-lt"/>
                  <a:cs typeface="Times New Roman" pitchFamily="18" charset="0"/>
                </a:rPr>
                <a:t>If percussive captive bolt or Mushroom stunner are used and the stunned animals left without slaughtering they will not go back to life (i.e., Mawqoozah </a:t>
              </a:r>
              <a:r>
                <a:rPr lang="ar-KW" sz="2800" dirty="0">
                  <a:latin typeface="+mn-lt"/>
                  <a:cs typeface="Times New Roman" pitchFamily="18" charset="0"/>
                </a:rPr>
                <a:t>موقوذة</a:t>
              </a:r>
              <a:r>
                <a:rPr lang="en-US" sz="2800" dirty="0">
                  <a:latin typeface="+mn-lt"/>
                  <a:cs typeface="Times New Roman" pitchFamily="18" charset="0"/>
                </a:rPr>
                <a:t>).</a:t>
              </a:r>
            </a:p>
          </p:txBody>
        </p:sp>
        <p:pic>
          <p:nvPicPr>
            <p:cNvPr id="20486" name="Picture 3"/>
            <p:cNvPicPr>
              <a:picLocks noChangeAspect="1" noChangeArrowheads="1"/>
            </p:cNvPicPr>
            <p:nvPr/>
          </p:nvPicPr>
          <p:blipFill>
            <a:blip r:embed="rId2"/>
            <a:srcRect/>
            <a:stretch>
              <a:fillRect/>
            </a:stretch>
          </p:blipFill>
          <p:spPr bwMode="auto">
            <a:xfrm>
              <a:off x="6705600" y="4572000"/>
              <a:ext cx="1981200" cy="1485900"/>
            </a:xfrm>
            <a:prstGeom prst="rect">
              <a:avLst/>
            </a:prstGeom>
            <a:noFill/>
            <a:ln w="9525">
              <a:noFill/>
              <a:miter lim="800000"/>
              <a:headEnd/>
              <a:tailEnd/>
            </a:ln>
          </p:spPr>
        </p:pic>
      </p:grpSp>
      <p:sp>
        <p:nvSpPr>
          <p:cNvPr id="6" name="Rectangle 8"/>
          <p:cNvSpPr>
            <a:spLocks noChangeArrowheads="1"/>
          </p:cNvSpPr>
          <p:nvPr/>
        </p:nvSpPr>
        <p:spPr bwMode="auto">
          <a:xfrm>
            <a:off x="152400" y="152400"/>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Comments</a:t>
            </a:r>
            <a:endParaRPr lang="en-US" sz="2800" dirty="0">
              <a:solidFill>
                <a:schemeClr val="bg1"/>
              </a:solidFill>
              <a:latin typeface="+mn-lt"/>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228600" y="61913"/>
            <a:ext cx="8458200" cy="181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457200" indent="-457200" algn="just" eaLnBrk="0" hangingPunct="0">
              <a:lnSpc>
                <a:spcPct val="200000"/>
              </a:lnSpc>
              <a:buFont typeface="Arial" pitchFamily="34" charset="0"/>
              <a:buChar char="•"/>
              <a:defRPr/>
            </a:pPr>
            <a:r>
              <a:rPr lang="en-US" sz="2800" dirty="0">
                <a:solidFill>
                  <a:srgbClr val="000000"/>
                </a:solidFill>
                <a:latin typeface="+mn-lt"/>
                <a:cs typeface="Times New Roman" pitchFamily="18" charset="0"/>
              </a:rPr>
              <a:t>It is difficult to ensure a 100% Halal control of birds with stunning because:</a:t>
            </a:r>
            <a:endParaRPr lang="ar-KW" sz="2800" dirty="0">
              <a:latin typeface="+mn-lt"/>
              <a:cs typeface="Times New Roman" pitchFamily="18" charset="0"/>
            </a:endParaRPr>
          </a:p>
        </p:txBody>
      </p:sp>
      <p:sp>
        <p:nvSpPr>
          <p:cNvPr id="8" name="Rectangle 1"/>
          <p:cNvSpPr>
            <a:spLocks noChangeArrowheads="1"/>
          </p:cNvSpPr>
          <p:nvPr/>
        </p:nvSpPr>
        <p:spPr bwMode="auto">
          <a:xfrm>
            <a:off x="228600" y="2362200"/>
            <a:ext cx="8458200" cy="325437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marL="457200" indent="-457200" algn="just" eaLnBrk="0" hangingPunct="0">
              <a:lnSpc>
                <a:spcPct val="150000"/>
              </a:lnSpc>
              <a:buFont typeface="Arial" pitchFamily="34" charset="0"/>
              <a:buChar char="•"/>
              <a:defRPr/>
            </a:pPr>
            <a:r>
              <a:rPr lang="en-US" sz="2800" dirty="0">
                <a:solidFill>
                  <a:srgbClr val="000000"/>
                </a:solidFill>
                <a:latin typeface="+mn-lt"/>
                <a:cs typeface="Times New Roman" pitchFamily="18" charset="0"/>
              </a:rPr>
              <a:t>Any changes in the trend or the frequency or distance or weight or resistance, or the amount of hear/feathers on the body will result in a mortality rate value ​​</a:t>
            </a:r>
            <a:r>
              <a:rPr lang="en-US" sz="2800" dirty="0">
                <a:solidFill>
                  <a:srgbClr val="FF3300"/>
                </a:solidFill>
                <a:latin typeface="+mn-lt"/>
                <a:cs typeface="Times New Roman" pitchFamily="18" charset="0"/>
              </a:rPr>
              <a:t>that cannot be tolerated from the standpoint of their religious legitimacy.</a:t>
            </a:r>
            <a:endParaRPr lang="ar-KW" sz="2800" dirty="0">
              <a:latin typeface="+mn-lt"/>
              <a:cs typeface="Times New Roman" pitchFamily="18" charset="0"/>
            </a:endParaRPr>
          </a:p>
        </p:txBody>
      </p:sp>
      <p:sp>
        <p:nvSpPr>
          <p:cNvPr id="10" name="Rectangle 4"/>
          <p:cNvSpPr>
            <a:spLocks noChangeArrowheads="1"/>
          </p:cNvSpPr>
          <p:nvPr/>
        </p:nvSpPr>
        <p:spPr bwMode="auto">
          <a:xfrm>
            <a:off x="76200" y="5929330"/>
            <a:ext cx="8991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Low" eaLnBrk="0" hangingPunct="0">
              <a:defRPr/>
            </a:pPr>
            <a:r>
              <a:rPr lang="en-US" sz="1400" dirty="0">
                <a:latin typeface="+mn-lt"/>
                <a:cs typeface="Times New Roman" pitchFamily="18" charset="0"/>
              </a:rPr>
              <a:t>*</a:t>
            </a:r>
            <a:r>
              <a:rPr lang="en-US" sz="1400" dirty="0" err="1">
                <a:latin typeface="+mn-lt"/>
                <a:cs typeface="Times New Roman" pitchFamily="18" charset="0"/>
              </a:rPr>
              <a:t>Kettlewell</a:t>
            </a:r>
            <a:r>
              <a:rPr lang="en-US" sz="1400" dirty="0">
                <a:latin typeface="+mn-lt"/>
                <a:cs typeface="Times New Roman" pitchFamily="18" charset="0"/>
              </a:rPr>
              <a:t>, P.J. and </a:t>
            </a:r>
            <a:r>
              <a:rPr lang="en-US" sz="1400" dirty="0" err="1">
                <a:latin typeface="+mn-lt"/>
                <a:cs typeface="Times New Roman" pitchFamily="18" charset="0"/>
              </a:rPr>
              <a:t>Hallworth</a:t>
            </a:r>
            <a:r>
              <a:rPr lang="en-US" sz="1400" dirty="0">
                <a:latin typeface="+mn-lt"/>
                <a:cs typeface="Times New Roman" pitchFamily="18" charset="0"/>
              </a:rPr>
              <a:t> R.N. (1990). Review paper, Electrical stunning of chickens. J. agric. </a:t>
            </a:r>
            <a:r>
              <a:rPr lang="en-US" sz="1400" dirty="0" err="1">
                <a:latin typeface="+mn-lt"/>
                <a:cs typeface="Times New Roman" pitchFamily="18" charset="0"/>
              </a:rPr>
              <a:t>Engng</a:t>
            </a:r>
            <a:r>
              <a:rPr lang="en-US" sz="1400" dirty="0">
                <a:latin typeface="+mn-lt"/>
                <a:cs typeface="Times New Roman" pitchFamily="18" charset="0"/>
              </a:rPr>
              <a:t> Res. 47, 139-151.</a:t>
            </a:r>
          </a:p>
        </p:txBody>
      </p:sp>
      <p:pic>
        <p:nvPicPr>
          <p:cNvPr id="21509" name="Picture 4"/>
          <p:cNvPicPr>
            <a:picLocks noChangeAspect="1" noChangeArrowheads="1"/>
          </p:cNvPicPr>
          <p:nvPr/>
        </p:nvPicPr>
        <p:blipFill>
          <a:blip r:embed="rId2"/>
          <a:srcRect/>
          <a:stretch>
            <a:fillRect/>
          </a:stretch>
        </p:blipFill>
        <p:spPr bwMode="auto">
          <a:xfrm>
            <a:off x="7239000" y="1143000"/>
            <a:ext cx="1524000" cy="1009650"/>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6636"/>
            <a:ext cx="7772400" cy="3204000"/>
          </a:xfrm>
        </p:spPr>
        <p:txBody>
          <a:bodyPr>
            <a:normAutofit fontScale="90000"/>
          </a:bodyPr>
          <a:lstStyle/>
          <a:p>
            <a:pPr>
              <a:lnSpc>
                <a:spcPct val="150000"/>
              </a:lnSpc>
              <a:defRPr/>
            </a:pPr>
            <a:r>
              <a:rPr lang="en-IN" sz="1800" dirty="0" smtClean="0"/>
              <a:t>" </a:t>
            </a:r>
            <a:r>
              <a:rPr lang="en-IN" sz="1800" i="1" dirty="0" smtClean="0"/>
              <a:t>In The Name of Allah</a:t>
            </a:r>
            <a:r>
              <a:rPr lang="en-IN" sz="1800" dirty="0" smtClean="0"/>
              <a:t>, The Most Beneficent, The Most Merciful"</a:t>
            </a:r>
            <a:r>
              <a:rPr lang="en-IN" dirty="0" smtClean="0"/>
              <a:t> </a:t>
            </a:r>
            <a:br>
              <a:rPr lang="en-IN" dirty="0" smtClean="0"/>
            </a:br>
            <a:r>
              <a:rPr lang="en-US" sz="3600" dirty="0" smtClean="0">
                <a:latin typeface="Century Gothic" pitchFamily="34" charset="0"/>
              </a:rPr>
              <a:t/>
            </a:r>
            <a:br>
              <a:rPr lang="en-US" sz="3600" dirty="0" smtClean="0">
                <a:latin typeface="Century Gothic" pitchFamily="34" charset="0"/>
              </a:rPr>
            </a:br>
            <a:r>
              <a:rPr lang="en-US" sz="3600" dirty="0" smtClean="0">
                <a:latin typeface="Century Gothic" pitchFamily="34" charset="0"/>
              </a:rPr>
              <a:t>Pitfalls in Halal standards</a:t>
            </a:r>
            <a:br>
              <a:rPr lang="en-US" sz="3600" dirty="0" smtClean="0">
                <a:latin typeface="Century Gothic" pitchFamily="34" charset="0"/>
              </a:rPr>
            </a:br>
            <a:r>
              <a:rPr lang="en-US" sz="3600" dirty="0" smtClean="0">
                <a:latin typeface="Century Gothic" pitchFamily="34" charset="0"/>
                <a:cs typeface="Arial" charset="0"/>
              </a:rPr>
              <a:t>How Important is real Halal to You?</a:t>
            </a:r>
            <a:br>
              <a:rPr lang="en-US" sz="3600" dirty="0" smtClean="0">
                <a:latin typeface="Century Gothic" pitchFamily="34" charset="0"/>
                <a:cs typeface="Arial" charset="0"/>
              </a:rPr>
            </a:br>
            <a:r>
              <a:rPr lang="en-US" sz="3600" dirty="0" smtClean="0">
                <a:latin typeface="Century Gothic" pitchFamily="34" charset="0"/>
                <a:cs typeface="Arial" charset="0"/>
              </a:rPr>
              <a:t/>
            </a:r>
            <a:br>
              <a:rPr lang="en-US" sz="3600" dirty="0" smtClean="0">
                <a:latin typeface="Century Gothic" pitchFamily="34" charset="0"/>
                <a:cs typeface="Arial" charset="0"/>
              </a:rPr>
            </a:br>
            <a:r>
              <a:rPr lang="en-US" sz="2700" dirty="0" smtClean="0">
                <a:latin typeface="Century Gothic" pitchFamily="34" charset="0"/>
                <a:cs typeface="Arial" charset="0"/>
              </a:rPr>
              <a:t>By: Dr. Hani M. Al-Mazeedi</a:t>
            </a:r>
            <a:r>
              <a:rPr lang="ar-KW" sz="3600" dirty="0" smtClean="0">
                <a:latin typeface="Century Gothic" pitchFamily="34" charset="0"/>
              </a:rPr>
              <a:t/>
            </a:r>
            <a:br>
              <a:rPr lang="ar-KW" sz="3600" dirty="0" smtClean="0">
                <a:latin typeface="Century Gothic" pitchFamily="34" charset="0"/>
              </a:rPr>
            </a:br>
            <a:endParaRPr lang="en-IN" dirty="0">
              <a:latin typeface="Century Gothic"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98753">
            <a:off x="5368925" y="2878138"/>
            <a:ext cx="2901950" cy="3232150"/>
            <a:chOff x="2157496" y="3557826"/>
            <a:chExt cx="6096000" cy="2497180"/>
          </a:xfrm>
        </p:grpSpPr>
        <p:sp>
          <p:nvSpPr>
            <p:cNvPr id="3" name="Rectangle 2"/>
            <p:cNvSpPr>
              <a:spLocks noChangeArrowheads="1"/>
            </p:cNvSpPr>
            <p:nvPr/>
          </p:nvSpPr>
          <p:spPr bwMode="auto">
            <a:xfrm>
              <a:off x="2157496" y="3557826"/>
              <a:ext cx="6096000" cy="249718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lgn="ctr">
                <a:defRPr/>
              </a:pPr>
              <a:r>
                <a:rPr lang="en-US">
                  <a:latin typeface="+mn-lt"/>
                  <a:cs typeface="Calibri" pitchFamily="34" charset="0"/>
                </a:rPr>
                <a:t>STANDARDIZATION ORGANIZATION FOR G.C.C (GSO)</a:t>
              </a:r>
            </a:p>
            <a:p>
              <a:pPr algn="ctr">
                <a:defRPr/>
              </a:pPr>
              <a:endParaRPr lang="ar-KW">
                <a:latin typeface="+mn-lt"/>
              </a:endParaRPr>
            </a:p>
            <a:p>
              <a:pPr algn="ctr">
                <a:defRPr/>
              </a:pPr>
              <a:endParaRPr lang="ar-KW">
                <a:latin typeface="+mn-lt"/>
              </a:endParaRPr>
            </a:p>
            <a:p>
              <a:pPr algn="ctr">
                <a:defRPr/>
              </a:pPr>
              <a:endParaRPr lang="ar-KW">
                <a:latin typeface="+mn-lt"/>
              </a:endParaRPr>
            </a:p>
            <a:p>
              <a:pPr algn="ctr">
                <a:defRPr/>
              </a:pPr>
              <a:r>
                <a:rPr lang="en-US">
                  <a:latin typeface="+mn-lt"/>
                  <a:cs typeface="Calibri" pitchFamily="34" charset="0"/>
                </a:rPr>
                <a:t>GSO 993 / 1998</a:t>
              </a:r>
            </a:p>
            <a:p>
              <a:pPr algn="ctr">
                <a:defRPr/>
              </a:pPr>
              <a:r>
                <a:rPr lang="ar-KW">
                  <a:latin typeface="+mn-lt"/>
                </a:rPr>
                <a:t>اشتراطات ذبح الحيوان</a:t>
              </a:r>
            </a:p>
            <a:p>
              <a:pPr algn="ctr">
                <a:defRPr/>
              </a:pPr>
              <a:r>
                <a:rPr lang="ar-KW">
                  <a:latin typeface="+mn-lt"/>
                </a:rPr>
                <a:t>طبقا لأحكام الشريعة الإسلامية</a:t>
              </a:r>
            </a:p>
            <a:p>
              <a:pPr algn="ctr">
                <a:defRPr/>
              </a:pPr>
              <a:r>
                <a:rPr lang="en-US" sz="1400">
                  <a:latin typeface="+mn-lt"/>
                  <a:cs typeface="Calibri" pitchFamily="34" charset="0"/>
                </a:rPr>
                <a:t>ANIMAL SLAUGHTERING REQUIREMENTS</a:t>
              </a:r>
            </a:p>
            <a:p>
              <a:pPr algn="ctr">
                <a:defRPr/>
              </a:pPr>
              <a:r>
                <a:rPr lang="en-US" sz="1400">
                  <a:latin typeface="+mn-lt"/>
                  <a:cs typeface="Calibri" pitchFamily="34" charset="0"/>
                </a:rPr>
                <a:t>ACCORDING TO ISLAMIC LAW</a:t>
              </a:r>
              <a:r>
                <a:rPr lang="ar-KW" sz="1400">
                  <a:latin typeface="+mn-lt"/>
                </a:rPr>
                <a:t>ئ</a:t>
              </a:r>
              <a:endParaRPr lang="en-US" sz="1400">
                <a:latin typeface="+mn-lt"/>
                <a:cs typeface="Calibri" pitchFamily="34" charset="0"/>
              </a:endParaRPr>
            </a:p>
          </p:txBody>
        </p:sp>
        <p:pic>
          <p:nvPicPr>
            <p:cNvPr id="22538" name="Picture 2"/>
            <p:cNvPicPr>
              <a:picLocks noChangeAspect="1" noChangeArrowheads="1"/>
            </p:cNvPicPr>
            <p:nvPr/>
          </p:nvPicPr>
          <p:blipFill>
            <a:blip r:embed="rId2"/>
            <a:srcRect/>
            <a:stretch>
              <a:fillRect/>
            </a:stretch>
          </p:blipFill>
          <p:spPr bwMode="auto">
            <a:xfrm>
              <a:off x="4168253" y="4036569"/>
              <a:ext cx="1475345" cy="581952"/>
            </a:xfrm>
            <a:prstGeom prst="rect">
              <a:avLst/>
            </a:prstGeom>
            <a:noFill/>
            <a:ln w="9525">
              <a:noFill/>
              <a:miter lim="800000"/>
              <a:headEnd/>
              <a:tailEnd/>
            </a:ln>
          </p:spPr>
        </p:pic>
      </p:grpSp>
      <p:sp>
        <p:nvSpPr>
          <p:cNvPr id="5" name="Rectangle 4"/>
          <p:cNvSpPr/>
          <p:nvPr/>
        </p:nvSpPr>
        <p:spPr>
          <a:xfrm>
            <a:off x="152400" y="2412117"/>
            <a:ext cx="4876800" cy="4293483"/>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dirty="0">
                <a:solidFill>
                  <a:schemeClr val="bg1"/>
                </a:solidFill>
                <a:cs typeface="Calibri" pitchFamily="34" charset="0"/>
              </a:rPr>
              <a:t>3.2.6</a:t>
            </a:r>
            <a:r>
              <a:rPr lang="en-US" sz="3000" dirty="0">
                <a:solidFill>
                  <a:schemeClr val="bg1"/>
                </a:solidFill>
                <a:cs typeface="Calibri" pitchFamily="34" charset="0"/>
              </a:rPr>
              <a:t> Beating on head or similar action, such as using of bolt shot pistol or non penetrative percussion or stunning by carbon dioxide is not permitted.</a:t>
            </a:r>
          </a:p>
        </p:txBody>
      </p:sp>
      <p:sp>
        <p:nvSpPr>
          <p:cNvPr id="7" name="Rectangle 8"/>
          <p:cNvSpPr>
            <a:spLocks noChangeArrowheads="1"/>
          </p:cNvSpPr>
          <p:nvPr/>
        </p:nvSpPr>
        <p:spPr bwMode="auto">
          <a:xfrm>
            <a:off x="152400" y="1792288"/>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GSO 993 / 1998</a:t>
            </a:r>
            <a:endParaRPr lang="en-US" sz="2800" dirty="0">
              <a:solidFill>
                <a:schemeClr val="bg1"/>
              </a:solidFill>
              <a:latin typeface="+mn-lt"/>
            </a:endParaRPr>
          </a:p>
        </p:txBody>
      </p:sp>
      <p:sp>
        <p:nvSpPr>
          <p:cNvPr id="8" name="Rectangle 8"/>
          <p:cNvSpPr>
            <a:spLocks noChangeArrowheads="1"/>
          </p:cNvSpPr>
          <p:nvPr/>
        </p:nvSpPr>
        <p:spPr bwMode="auto">
          <a:xfrm>
            <a:off x="152400" y="1030288"/>
            <a:ext cx="8839200" cy="523875"/>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Calibri" pitchFamily="34" charset="0"/>
              </a:rPr>
              <a:t>Statements in Halal standards</a:t>
            </a:r>
          </a:p>
        </p:txBody>
      </p:sp>
      <p:sp>
        <p:nvSpPr>
          <p:cNvPr id="9" name="Rectangle 8"/>
          <p:cNvSpPr>
            <a:spLocks noChangeArrowheads="1"/>
          </p:cNvSpPr>
          <p:nvPr/>
        </p:nvSpPr>
        <p:spPr bwMode="auto">
          <a:xfrm>
            <a:off x="152400" y="304800"/>
            <a:ext cx="8763000" cy="523875"/>
          </a:xfrm>
          <a:prstGeom prst="rect">
            <a:avLst/>
          </a:prstGeom>
          <a:solidFill>
            <a:srgbClr val="7030A0"/>
          </a:solidFill>
          <a:ln>
            <a:noFill/>
          </a:ln>
        </p:spPr>
        <p:txBody>
          <a:bodyPr>
            <a:spAutoFit/>
          </a:bodyPr>
          <a:lstStyle/>
          <a:p>
            <a:pPr>
              <a:defRPr/>
            </a:pPr>
            <a:r>
              <a:rPr lang="en-US" sz="2800" b="1" dirty="0">
                <a:solidFill>
                  <a:schemeClr val="bg1"/>
                </a:solidFill>
                <a:latin typeface="+mn-lt"/>
              </a:rPr>
              <a:t>No implementation of Halal standards</a:t>
            </a:r>
            <a:endParaRPr lang="en-US" sz="28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152400" y="381000"/>
            <a:ext cx="8763000" cy="1317625"/>
          </a:xfrm>
          <a:prstGeom prst="rect">
            <a:avLst/>
          </a:prstGeom>
          <a:solidFill>
            <a:schemeClr val="accent5">
              <a:lumMod val="50000"/>
            </a:schemeClr>
          </a:solidFill>
          <a:ln>
            <a:noFill/>
          </a:ln>
          <a:extLst/>
        </p:spPr>
        <p:txBody>
          <a:bodyPr>
            <a:spAutoFit/>
          </a:bodyPr>
          <a:lstStyle/>
          <a:p>
            <a:pPr algn="just">
              <a:lnSpc>
                <a:spcPct val="150000"/>
              </a:lnSpc>
              <a:defRPr/>
            </a:pPr>
            <a:r>
              <a:rPr lang="en-US" sz="2800" b="1" dirty="0">
                <a:solidFill>
                  <a:schemeClr val="bg1"/>
                </a:solidFill>
                <a:latin typeface="+mn-lt"/>
              </a:rPr>
              <a:t>How the Australian or South African cows treated before neck cut?</a:t>
            </a:r>
            <a:endParaRPr lang="en-US" sz="2800" dirty="0">
              <a:solidFill>
                <a:schemeClr val="bg1"/>
              </a:solidFill>
              <a:latin typeface="+mn-lt"/>
            </a:endParaRPr>
          </a:p>
        </p:txBody>
      </p:sp>
      <p:sp>
        <p:nvSpPr>
          <p:cNvPr id="4" name="Rectangle 3"/>
          <p:cNvSpPr>
            <a:spLocks noChangeArrowheads="1"/>
          </p:cNvSpPr>
          <p:nvPr/>
        </p:nvSpPr>
        <p:spPr bwMode="auto">
          <a:xfrm>
            <a:off x="76200" y="1935163"/>
            <a:ext cx="8839200" cy="3538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800">
                <a:latin typeface="+mn-lt"/>
                <a:cs typeface="Calibri" pitchFamily="34" charset="0"/>
              </a:rPr>
              <a:t>Cows are beaten on head by mushroom guns. Most of the beef in GCC are from Australia mushroom head beaten certified as Halal by Australian Halal certification bodies.</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55223"/>
            <a:ext cx="4572000" cy="390350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800" dirty="0">
                <a:solidFill>
                  <a:schemeClr val="bg1"/>
                </a:solidFill>
                <a:cs typeface="Calibri" pitchFamily="34" charset="0"/>
              </a:rPr>
              <a:t>3.2.7 Electrical stunning is not allowed in case of birds Since it was proven by experience that this led to the death of quite a few of them before slaughter.</a:t>
            </a:r>
          </a:p>
        </p:txBody>
      </p:sp>
      <p:sp>
        <p:nvSpPr>
          <p:cNvPr id="7" name="Rectangle 8"/>
          <p:cNvSpPr>
            <a:spLocks noChangeArrowheads="1"/>
          </p:cNvSpPr>
          <p:nvPr/>
        </p:nvSpPr>
        <p:spPr bwMode="auto">
          <a:xfrm>
            <a:off x="228600" y="304800"/>
            <a:ext cx="84582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GSO 993 / 1998</a:t>
            </a:r>
            <a:endParaRPr lang="en-US" sz="2800" dirty="0">
              <a:solidFill>
                <a:schemeClr val="bg1"/>
              </a:solidFill>
              <a:latin typeface="+mn-lt"/>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152400" y="304800"/>
            <a:ext cx="8763000" cy="1317625"/>
          </a:xfrm>
          <a:prstGeom prst="rect">
            <a:avLst/>
          </a:prstGeom>
          <a:solidFill>
            <a:schemeClr val="accent5">
              <a:lumMod val="50000"/>
            </a:schemeClr>
          </a:solidFill>
          <a:ln>
            <a:noFill/>
          </a:ln>
          <a:extLst/>
        </p:spPr>
        <p:txBody>
          <a:bodyPr>
            <a:spAutoFit/>
          </a:bodyPr>
          <a:lstStyle/>
          <a:p>
            <a:pPr algn="just">
              <a:lnSpc>
                <a:spcPct val="150000"/>
              </a:lnSpc>
              <a:defRPr/>
            </a:pPr>
            <a:r>
              <a:rPr lang="en-US" sz="2800" b="1" dirty="0">
                <a:solidFill>
                  <a:schemeClr val="bg1"/>
                </a:solidFill>
                <a:latin typeface="+mn-lt"/>
              </a:rPr>
              <a:t>How are poultry from around the world is being treated before neck cut and exported to GCC?</a:t>
            </a:r>
            <a:endParaRPr lang="en-US" sz="2800" dirty="0">
              <a:solidFill>
                <a:schemeClr val="bg1"/>
              </a:solidFill>
              <a:latin typeface="+mn-lt"/>
            </a:endParaRPr>
          </a:p>
        </p:txBody>
      </p:sp>
      <p:sp>
        <p:nvSpPr>
          <p:cNvPr id="3" name="Rectangle 2"/>
          <p:cNvSpPr>
            <a:spLocks noChangeArrowheads="1"/>
          </p:cNvSpPr>
          <p:nvPr/>
        </p:nvSpPr>
        <p:spPr bwMode="auto">
          <a:xfrm>
            <a:off x="76200" y="1858963"/>
            <a:ext cx="8839200" cy="254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800">
                <a:latin typeface="+mn-lt"/>
                <a:cs typeface="Calibri" pitchFamily="34" charset="0"/>
              </a:rPr>
              <a:t>All poultry from around the world even Turkey and lately Saudi Arabia and UAE perform stunning before or after slaughter.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590800"/>
            <a:ext cx="8458200" cy="181588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en-US" sz="2800" dirty="0"/>
              <a:t>3.2.2 Stunning animal before slaughtering is not recommended. If necessary, any stunning is to be made, the requirements described in Annex B need to be observed.</a:t>
            </a:r>
            <a:endParaRPr lang="en-US" sz="2800" dirty="0">
              <a:solidFill>
                <a:schemeClr val="bg1"/>
              </a:solidFill>
              <a:cs typeface="Calibri" pitchFamily="34" charset="0"/>
            </a:endParaRPr>
          </a:p>
        </p:txBody>
      </p:sp>
      <p:sp>
        <p:nvSpPr>
          <p:cNvPr id="3" name="Rectangle 8"/>
          <p:cNvSpPr>
            <a:spLocks noChangeArrowheads="1"/>
          </p:cNvSpPr>
          <p:nvPr/>
        </p:nvSpPr>
        <p:spPr bwMode="auto">
          <a:xfrm>
            <a:off x="228600" y="304800"/>
            <a:ext cx="8458200" cy="523875"/>
          </a:xfrm>
          <a:prstGeom prst="rect">
            <a:avLst/>
          </a:prstGeom>
          <a:solidFill>
            <a:srgbClr val="7030A0"/>
          </a:solidFill>
          <a:ln>
            <a:noFill/>
          </a:ln>
          <a:extLst/>
        </p:spPr>
        <p:txBody>
          <a:bodyPr>
            <a:spAutoFit/>
          </a:bodyPr>
          <a:lstStyle/>
          <a:p>
            <a:pPr>
              <a:defRPr/>
            </a:pPr>
            <a:r>
              <a:rPr lang="en-US" sz="2800" b="1" dirty="0">
                <a:solidFill>
                  <a:schemeClr val="bg1"/>
                </a:solidFill>
                <a:latin typeface="+mn-lt"/>
              </a:rPr>
              <a:t>Other Halal standards</a:t>
            </a:r>
            <a:endParaRPr lang="en-US" sz="2800" dirty="0">
              <a:solidFill>
                <a:schemeClr val="bg1"/>
              </a:solidFill>
              <a:latin typeface="+mn-lt"/>
            </a:endParaRPr>
          </a:p>
        </p:txBody>
      </p:sp>
      <p:sp>
        <p:nvSpPr>
          <p:cNvPr id="4" name="Rectangle 8"/>
          <p:cNvSpPr>
            <a:spLocks noChangeArrowheads="1"/>
          </p:cNvSpPr>
          <p:nvPr/>
        </p:nvSpPr>
        <p:spPr bwMode="auto">
          <a:xfrm>
            <a:off x="228600" y="923925"/>
            <a:ext cx="84582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TAS 8400-2007</a:t>
            </a:r>
            <a:endParaRPr lang="en-US" sz="2800" dirty="0">
              <a:solidFill>
                <a:schemeClr val="bg1"/>
              </a:solidFill>
              <a:latin typeface="+mn-lt"/>
            </a:endParaRPr>
          </a:p>
        </p:txBody>
      </p:sp>
      <p:sp>
        <p:nvSpPr>
          <p:cNvPr id="26631" name="Rectangle 4"/>
          <p:cNvSpPr>
            <a:spLocks noChangeArrowheads="1"/>
          </p:cNvSpPr>
          <p:nvPr/>
        </p:nvSpPr>
        <p:spPr bwMode="auto">
          <a:xfrm>
            <a:off x="228600" y="1600200"/>
            <a:ext cx="32607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b="1">
                <a:latin typeface="+mn-lt"/>
              </a:rPr>
              <a:t>THAI AGRICULTURAL STANDARD</a:t>
            </a:r>
            <a:endParaRPr lang="en-US">
              <a:latin typeface="+mn-lt"/>
            </a:endParaRPr>
          </a:p>
        </p:txBody>
      </p:sp>
      <p:sp>
        <p:nvSpPr>
          <p:cNvPr id="26632" name="Rectangle 5"/>
          <p:cNvSpPr>
            <a:spLocks noChangeArrowheads="1"/>
          </p:cNvSpPr>
          <p:nvPr/>
        </p:nvSpPr>
        <p:spPr bwMode="auto">
          <a:xfrm>
            <a:off x="228600" y="1955800"/>
            <a:ext cx="14192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b="1">
                <a:latin typeface="+mn-lt"/>
              </a:rPr>
              <a:t>HALAL FOOD</a:t>
            </a:r>
            <a:endParaRPr lang="en-US">
              <a:latin typeface="+mn-lt"/>
            </a:endParaRPr>
          </a:p>
        </p:txBody>
      </p:sp>
      <p:sp>
        <p:nvSpPr>
          <p:cNvPr id="8" name="Rectangle 7"/>
          <p:cNvSpPr/>
          <p:nvPr/>
        </p:nvSpPr>
        <p:spPr>
          <a:xfrm>
            <a:off x="228600" y="4584918"/>
            <a:ext cx="8458200" cy="181588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en-US" sz="2800" dirty="0"/>
              <a:t>ANNEX B</a:t>
            </a:r>
          </a:p>
          <a:p>
            <a:pPr algn="just">
              <a:defRPr/>
            </a:pPr>
            <a:r>
              <a:rPr lang="en-US" sz="2800" dirty="0"/>
              <a:t>B.3 Mechanical Stunning</a:t>
            </a:r>
          </a:p>
          <a:p>
            <a:pPr algn="just">
              <a:defRPr/>
            </a:pPr>
            <a:r>
              <a:rPr lang="en-US" sz="2800" dirty="0"/>
              <a:t>(2) Non-penetrative stunner (for example, mushroom head type) is allowed for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28600" y="152400"/>
            <a:ext cx="84582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TAS 8400-2007</a:t>
            </a:r>
            <a:endParaRPr lang="en-US" sz="2800" dirty="0">
              <a:solidFill>
                <a:schemeClr val="bg1"/>
              </a:solidFill>
              <a:latin typeface="+mn-lt"/>
            </a:endParaRPr>
          </a:p>
        </p:txBody>
      </p:sp>
      <p:sp>
        <p:nvSpPr>
          <p:cNvPr id="27652" name="Rectangle 4"/>
          <p:cNvSpPr>
            <a:spLocks noChangeArrowheads="1"/>
          </p:cNvSpPr>
          <p:nvPr/>
        </p:nvSpPr>
        <p:spPr bwMode="auto">
          <a:xfrm>
            <a:off x="228600" y="828675"/>
            <a:ext cx="32607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b="1">
                <a:latin typeface="+mn-lt"/>
              </a:rPr>
              <a:t>THAI AGRICULTURAL STANDARD</a:t>
            </a:r>
            <a:endParaRPr lang="en-US">
              <a:latin typeface="+mn-lt"/>
            </a:endParaRPr>
          </a:p>
        </p:txBody>
      </p:sp>
      <p:sp>
        <p:nvSpPr>
          <p:cNvPr id="27653" name="Rectangle 5"/>
          <p:cNvSpPr>
            <a:spLocks noChangeArrowheads="1"/>
          </p:cNvSpPr>
          <p:nvPr/>
        </p:nvSpPr>
        <p:spPr bwMode="auto">
          <a:xfrm>
            <a:off x="228600" y="1184275"/>
            <a:ext cx="14192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b="1">
                <a:latin typeface="+mn-lt"/>
              </a:rPr>
              <a:t>HALAL FOOD</a:t>
            </a:r>
            <a:endParaRPr lang="en-US">
              <a:latin typeface="+mn-lt"/>
            </a:endParaRPr>
          </a:p>
        </p:txBody>
      </p:sp>
      <p:sp>
        <p:nvSpPr>
          <p:cNvPr id="8" name="Rectangle 7"/>
          <p:cNvSpPr/>
          <p:nvPr/>
        </p:nvSpPr>
        <p:spPr>
          <a:xfrm>
            <a:off x="228600" y="1600200"/>
            <a:ext cx="8458200" cy="189282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600" dirty="0"/>
              <a:t>B.3 Mechanical Stunning</a:t>
            </a:r>
          </a:p>
          <a:p>
            <a:pPr algn="just">
              <a:lnSpc>
                <a:spcPct val="150000"/>
              </a:lnSpc>
              <a:defRPr/>
            </a:pPr>
            <a:r>
              <a:rPr lang="en-US" sz="2600" dirty="0"/>
              <a:t>(3) </a:t>
            </a:r>
            <a:r>
              <a:rPr lang="en-US" sz="2600" dirty="0">
                <a:solidFill>
                  <a:schemeClr val="bg1"/>
                </a:solidFill>
              </a:rPr>
              <a:t>Stunner shall not be penetrative or cause skull fracture to avoid permanent injury in animal.</a:t>
            </a:r>
          </a:p>
        </p:txBody>
      </p:sp>
      <p:grpSp>
        <p:nvGrpSpPr>
          <p:cNvPr id="2" name="Group 1"/>
          <p:cNvGrpSpPr>
            <a:grpSpLocks/>
          </p:cNvGrpSpPr>
          <p:nvPr/>
        </p:nvGrpSpPr>
        <p:grpSpPr bwMode="auto">
          <a:xfrm>
            <a:off x="228600" y="3743325"/>
            <a:ext cx="8763000" cy="2632075"/>
            <a:chOff x="228600" y="3743325"/>
            <a:chExt cx="8763000" cy="2631400"/>
          </a:xfrm>
        </p:grpSpPr>
        <p:sp>
          <p:nvSpPr>
            <p:cNvPr id="7" name="Rectangle 6"/>
            <p:cNvSpPr/>
            <p:nvPr/>
          </p:nvSpPr>
          <p:spPr>
            <a:xfrm>
              <a:off x="228600" y="4343246"/>
              <a:ext cx="8763000" cy="2031479"/>
            </a:xfrm>
            <a:prstGeom prst="rect">
              <a:avLst/>
            </a:prstGeom>
          </p:spPr>
          <p:txBody>
            <a:bodyPr>
              <a:spAutoFit/>
            </a:bodyPr>
            <a:lstStyle/>
            <a:p>
              <a:pPr marL="457200" indent="-457200" algn="just">
                <a:lnSpc>
                  <a:spcPct val="150000"/>
                </a:lnSpc>
                <a:buFont typeface="Courier New" pitchFamily="49" charset="0"/>
                <a:buChar char="o"/>
                <a:defRPr/>
              </a:pPr>
              <a:r>
                <a:rPr lang="en-US" sz="2800" dirty="0">
                  <a:latin typeface="+mn-lt"/>
                </a:rPr>
                <a:t>All non-penetrative stunner in most cases causes skull fracture, permanent injury, complications and ultimately death in animal within the range of </a:t>
              </a:r>
              <a:r>
                <a:rPr lang="en-US" sz="2800" b="1" dirty="0">
                  <a:latin typeface="+mn-lt"/>
                </a:rPr>
                <a:t>15-75%</a:t>
              </a:r>
              <a:r>
                <a:rPr lang="en-US" sz="2400" b="1" dirty="0">
                  <a:latin typeface="+mn-lt"/>
                </a:rPr>
                <a:t>.</a:t>
              </a:r>
            </a:p>
          </p:txBody>
        </p:sp>
        <p:sp>
          <p:nvSpPr>
            <p:cNvPr id="9" name="Rectangle 8"/>
            <p:cNvSpPr>
              <a:spLocks noChangeArrowheads="1"/>
            </p:cNvSpPr>
            <p:nvPr/>
          </p:nvSpPr>
          <p:spPr bwMode="auto">
            <a:xfrm>
              <a:off x="228600" y="3743325"/>
              <a:ext cx="8458200" cy="523741"/>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Comments on this Halal standard</a:t>
              </a:r>
              <a:endParaRPr lang="en-US" sz="2800" dirty="0">
                <a:solidFill>
                  <a:schemeClr val="bg1"/>
                </a:solidFill>
                <a:latin typeface="+mn-lt"/>
              </a:endParaRPr>
            </a:p>
          </p:txBody>
        </p:sp>
      </p:gr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 y="1209675"/>
            <a:ext cx="8991600" cy="2678113"/>
          </a:xfrm>
          <a:prstGeom prst="rect">
            <a:avLst/>
          </a:prstGeom>
          <a:noFill/>
          <a:ln w="9525">
            <a:noFill/>
            <a:miter lim="800000"/>
            <a:headEnd/>
            <a:tailEnd/>
          </a:ln>
        </p:spPr>
        <p:txBody>
          <a:bodyPr>
            <a:spAutoFit/>
          </a:bodyPr>
          <a:lstStyle/>
          <a:p>
            <a:pPr marL="457200" indent="-457200">
              <a:lnSpc>
                <a:spcPct val="150000"/>
              </a:lnSpc>
              <a:buFont typeface="Courier New" pitchFamily="49" charset="0"/>
              <a:buChar char="o"/>
              <a:defRPr/>
            </a:pPr>
            <a:r>
              <a:rPr lang="en-US" sz="2800" dirty="0">
                <a:latin typeface="+mn-lt"/>
              </a:rPr>
              <a:t>Implementation of the</a:t>
            </a:r>
            <a:r>
              <a:rPr lang="en-US" sz="2800" dirty="0">
                <a:latin typeface="+mn-lt"/>
                <a:cs typeface="Calibri" pitchFamily="34" charset="0"/>
              </a:rPr>
              <a:t> </a:t>
            </a:r>
            <a:r>
              <a:rPr lang="en-US" sz="2800" dirty="0">
                <a:latin typeface="+mn-lt"/>
              </a:rPr>
              <a:t>GSO 993 / 1998 clauses 3.2.6 and 3.2.7</a:t>
            </a:r>
            <a:r>
              <a:rPr lang="en-US" sz="2800" dirty="0">
                <a:latin typeface="+mn-lt"/>
                <a:cs typeface="Calibri" pitchFamily="34" charset="0"/>
              </a:rPr>
              <a:t>.</a:t>
            </a:r>
          </a:p>
          <a:p>
            <a:pPr marL="457200" indent="-457200">
              <a:lnSpc>
                <a:spcPct val="150000"/>
              </a:lnSpc>
              <a:buFont typeface="Courier New" pitchFamily="49" charset="0"/>
              <a:buChar char="o"/>
              <a:defRPr/>
            </a:pPr>
            <a:r>
              <a:rPr lang="en-US" sz="2800" dirty="0">
                <a:latin typeface="+mn-lt"/>
                <a:cs typeface="Calibri" pitchFamily="34" charset="0"/>
              </a:rPr>
              <a:t> All forms of stunning must be prohibited for use.</a:t>
            </a:r>
          </a:p>
          <a:p>
            <a:pPr marL="457200" indent="-457200">
              <a:lnSpc>
                <a:spcPct val="150000"/>
              </a:lnSpc>
              <a:buFont typeface="Courier New" pitchFamily="49" charset="0"/>
              <a:buChar char="o"/>
              <a:defRPr/>
            </a:pPr>
            <a:r>
              <a:rPr lang="en-US" sz="2800" dirty="0">
                <a:latin typeface="+mn-lt"/>
                <a:cs typeface="Calibri" pitchFamily="34" charset="0"/>
              </a:rPr>
              <a:t>Modern slaughterhouses must be improved to non-stun.</a:t>
            </a:r>
            <a:endParaRPr lang="en-US" sz="2800" dirty="0">
              <a:latin typeface="+mn-lt"/>
            </a:endParaRPr>
          </a:p>
        </p:txBody>
      </p:sp>
      <p:sp>
        <p:nvSpPr>
          <p:cNvPr id="3" name="Rectangle 8"/>
          <p:cNvSpPr>
            <a:spLocks noChangeArrowheads="1"/>
          </p:cNvSpPr>
          <p:nvPr/>
        </p:nvSpPr>
        <p:spPr bwMode="auto">
          <a:xfrm>
            <a:off x="152400" y="457200"/>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Solution</a:t>
            </a:r>
            <a:endParaRPr lang="en-US" sz="2800" dirty="0">
              <a:solidFill>
                <a:schemeClr val="bg1"/>
              </a:solidFill>
              <a:latin typeface="+mn-lt"/>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114800"/>
            <a:ext cx="8534400" cy="203132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800" b="1" dirty="0">
                <a:solidFill>
                  <a:schemeClr val="tx1"/>
                </a:solidFill>
              </a:rPr>
              <a:t>Clause Eighth </a:t>
            </a:r>
            <a:r>
              <a:rPr lang="en-US" sz="2800" dirty="0">
                <a:solidFill>
                  <a:schemeClr val="bg1"/>
                </a:solidFill>
              </a:rPr>
              <a:t>The basis of poultry slaughtering is to be performed by hand of the slaughtermen, and it is ok to use mechanical machines in the poultry….</a:t>
            </a:r>
          </a:p>
        </p:txBody>
      </p:sp>
      <p:sp>
        <p:nvSpPr>
          <p:cNvPr id="6" name="Rectangle 5"/>
          <p:cNvSpPr>
            <a:spLocks noChangeArrowheads="1"/>
          </p:cNvSpPr>
          <p:nvPr/>
        </p:nvSpPr>
        <p:spPr bwMode="auto">
          <a:xfrm>
            <a:off x="228600" y="311150"/>
            <a:ext cx="8534400" cy="523875"/>
          </a:xfrm>
          <a:prstGeom prst="rect">
            <a:avLst/>
          </a:prstGeom>
          <a:solidFill>
            <a:srgbClr val="7030A0"/>
          </a:solidFill>
          <a:ln>
            <a:noFill/>
          </a:ln>
          <a:extLst/>
        </p:spPr>
        <p:txBody>
          <a:bodyPr>
            <a:spAutoFit/>
          </a:bodyPr>
          <a:lstStyle/>
          <a:p>
            <a:pPr>
              <a:defRPr/>
            </a:pPr>
            <a:r>
              <a:rPr lang="en-US" sz="2800" b="1" dirty="0">
                <a:solidFill>
                  <a:schemeClr val="bg1"/>
                </a:solidFill>
                <a:latin typeface="+mn-lt"/>
              </a:rPr>
              <a:t>Contradictions in Halal Fatwas</a:t>
            </a:r>
            <a:endParaRPr lang="en-US" sz="2800" dirty="0">
              <a:solidFill>
                <a:schemeClr val="bg1"/>
              </a:solidFill>
              <a:latin typeface="+mn-lt"/>
            </a:endParaRPr>
          </a:p>
        </p:txBody>
      </p:sp>
      <p:sp>
        <p:nvSpPr>
          <p:cNvPr id="7" name="Rectangle 8"/>
          <p:cNvSpPr>
            <a:spLocks noChangeArrowheads="1"/>
          </p:cNvSpPr>
          <p:nvPr/>
        </p:nvSpPr>
        <p:spPr bwMode="auto">
          <a:xfrm>
            <a:off x="228600" y="914400"/>
            <a:ext cx="8534400" cy="523875"/>
          </a:xfrm>
          <a:prstGeom prst="rect">
            <a:avLst/>
          </a:prstGeom>
          <a:solidFill>
            <a:schemeClr val="accent5">
              <a:lumMod val="50000"/>
            </a:schemeClr>
          </a:solidFill>
          <a:ln>
            <a:noFill/>
          </a:ln>
          <a:extLst/>
        </p:spPr>
        <p:txBody>
          <a:bodyPr>
            <a:spAutoFit/>
          </a:bodyPr>
          <a:lstStyle/>
          <a:p>
            <a:pPr algn="just">
              <a:tabLst>
                <a:tab pos="2628900" algn="l"/>
              </a:tabLst>
              <a:defRPr/>
            </a:pPr>
            <a:r>
              <a:rPr lang="en-US" sz="2800" b="1" dirty="0">
                <a:solidFill>
                  <a:schemeClr val="bg1"/>
                </a:solidFill>
                <a:latin typeface="+mn-lt"/>
              </a:rPr>
              <a:t>IIFA Resolution # </a:t>
            </a:r>
            <a:r>
              <a:rPr lang="ar-SA" sz="2800" b="1" dirty="0">
                <a:solidFill>
                  <a:schemeClr val="bg1"/>
                </a:solidFill>
                <a:latin typeface="+mn-lt"/>
              </a:rPr>
              <a:t>95 (3/10)</a:t>
            </a:r>
            <a:r>
              <a:rPr lang="en-US" sz="2800" b="1" dirty="0">
                <a:solidFill>
                  <a:schemeClr val="bg1"/>
                </a:solidFill>
                <a:latin typeface="+mn-lt"/>
              </a:rPr>
              <a:t> in Clause </a:t>
            </a:r>
            <a:r>
              <a:rPr lang="en-US" sz="2800" b="1" dirty="0">
                <a:solidFill>
                  <a:schemeClr val="bg1"/>
                </a:solidFill>
                <a:latin typeface="+mn-lt"/>
                <a:cs typeface="Calibri" pitchFamily="34" charset="0"/>
              </a:rPr>
              <a:t>Fifth/C and Eight</a:t>
            </a:r>
            <a:endParaRPr lang="en-US" sz="2800" b="1" dirty="0">
              <a:solidFill>
                <a:schemeClr val="bg1"/>
              </a:solidFill>
              <a:latin typeface="+mn-lt"/>
            </a:endParaRPr>
          </a:p>
        </p:txBody>
      </p:sp>
      <p:sp>
        <p:nvSpPr>
          <p:cNvPr id="8" name="Rectangle 7"/>
          <p:cNvSpPr/>
          <p:nvPr/>
        </p:nvSpPr>
        <p:spPr>
          <a:xfrm>
            <a:off x="228600" y="1752600"/>
            <a:ext cx="8534400" cy="203132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800" b="1" dirty="0">
                <a:solidFill>
                  <a:schemeClr val="tx1"/>
                </a:solidFill>
                <a:cs typeface="Calibri" pitchFamily="34" charset="0"/>
              </a:rPr>
              <a:t>Clause Fifth/C</a:t>
            </a:r>
            <a:r>
              <a:rPr lang="en-US" sz="2800" dirty="0">
                <a:solidFill>
                  <a:schemeClr val="bg1"/>
                </a:solidFill>
                <a:cs typeface="Calibri" pitchFamily="34" charset="0"/>
              </a:rPr>
              <a:t> Electrical stunning is not allowed in case of birds Since it was proven by experience that this led to the death of quite a few of them before slaughter.</a:t>
            </a: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01469"/>
            <a:ext cx="8839200" cy="646331"/>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400" dirty="0">
                <a:solidFill>
                  <a:schemeClr val="tx1"/>
                </a:solidFill>
                <a:cs typeface="Calibri" pitchFamily="34" charset="0"/>
              </a:rPr>
              <a:t>How can that be?</a:t>
            </a:r>
          </a:p>
        </p:txBody>
      </p:sp>
      <p:sp>
        <p:nvSpPr>
          <p:cNvPr id="3" name="Rectangle 2"/>
          <p:cNvSpPr/>
          <p:nvPr/>
        </p:nvSpPr>
        <p:spPr>
          <a:xfrm>
            <a:off x="152400" y="1600200"/>
            <a:ext cx="8839200" cy="589072"/>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400" dirty="0">
                <a:solidFill>
                  <a:schemeClr val="tx1"/>
                </a:solidFill>
                <a:cs typeface="Calibri" pitchFamily="34" charset="0"/>
              </a:rPr>
              <a:t>One can not do mechanical slaughtering without stunning!!</a:t>
            </a:r>
          </a:p>
        </p:txBody>
      </p:sp>
      <p:sp>
        <p:nvSpPr>
          <p:cNvPr id="4" name="Rectangle 3"/>
          <p:cNvSpPr/>
          <p:nvPr/>
        </p:nvSpPr>
        <p:spPr>
          <a:xfrm>
            <a:off x="133350" y="2362200"/>
            <a:ext cx="8839200" cy="646331"/>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400" dirty="0">
                <a:solidFill>
                  <a:schemeClr val="tx1"/>
                </a:solidFill>
                <a:cs typeface="Calibri" pitchFamily="34" charset="0"/>
              </a:rPr>
              <a:t>Clause </a:t>
            </a:r>
            <a:r>
              <a:rPr lang="en-US" sz="2400" dirty="0">
                <a:solidFill>
                  <a:schemeClr val="tx1"/>
                </a:solidFill>
              </a:rPr>
              <a:t>eighth contradict with clause fifth/C!!!</a:t>
            </a:r>
            <a:endParaRPr lang="en-US" sz="2400" dirty="0">
              <a:solidFill>
                <a:schemeClr val="tx1"/>
              </a:solidFill>
              <a:cs typeface="Calibri" pitchFamily="34" charset="0"/>
            </a:endParaRPr>
          </a:p>
        </p:txBody>
      </p:sp>
      <p:sp>
        <p:nvSpPr>
          <p:cNvPr id="5" name="Rectangle 4"/>
          <p:cNvSpPr/>
          <p:nvPr/>
        </p:nvSpPr>
        <p:spPr>
          <a:xfrm>
            <a:off x="152400" y="3200400"/>
            <a:ext cx="8839200" cy="156966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200000"/>
              </a:lnSpc>
              <a:defRPr/>
            </a:pPr>
            <a:r>
              <a:rPr lang="en-US" sz="2400" dirty="0">
                <a:solidFill>
                  <a:schemeClr val="tx1"/>
                </a:solidFill>
                <a:cs typeface="Calibri" pitchFamily="34" charset="0"/>
              </a:rPr>
              <a:t>This is a proof that mechanical slaughtering by this standard is prohibited and/or stunning of bird are allowed.</a:t>
            </a:r>
          </a:p>
        </p:txBody>
      </p:sp>
      <p:sp>
        <p:nvSpPr>
          <p:cNvPr id="10" name="Rectangle 8"/>
          <p:cNvSpPr>
            <a:spLocks noChangeArrowheads="1"/>
          </p:cNvSpPr>
          <p:nvPr/>
        </p:nvSpPr>
        <p:spPr bwMode="auto">
          <a:xfrm>
            <a:off x="152400" y="152400"/>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rPr>
              <a:t>Comments</a:t>
            </a:r>
            <a:endParaRPr lang="en-US" sz="2800" dirty="0">
              <a:solidFill>
                <a:schemeClr val="bg1"/>
              </a:solidFill>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288925"/>
            <a:ext cx="8572500" cy="5141913"/>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defRPr/>
            </a:pPr>
            <a:r>
              <a:rPr lang="en-US" sz="2800" dirty="0">
                <a:latin typeface="+mn-lt"/>
                <a:cs typeface="Calibri" pitchFamily="34" charset="0"/>
              </a:rPr>
              <a:t>Also a proof that Halal standards </a:t>
            </a:r>
            <a:r>
              <a:rPr lang="en-US" sz="2800" dirty="0">
                <a:latin typeface="+mn-lt"/>
              </a:rPr>
              <a:t>GSO 993 / 1998 clauses 3.2.6 and 3.2.7</a:t>
            </a:r>
            <a:r>
              <a:rPr lang="en-US" sz="2800" dirty="0">
                <a:latin typeface="+mn-lt"/>
                <a:cs typeface="Calibri" pitchFamily="34" charset="0"/>
              </a:rPr>
              <a:t> that are based on this fatwa and other Fatwas in Halal in general are formulated by scholars who have no past experience with immerging issues related to Halal</a:t>
            </a:r>
            <a:r>
              <a:rPr lang="en-US" sz="2800" b="1" baseline="30000" dirty="0">
                <a:solidFill>
                  <a:srgbClr val="FF0000"/>
                </a:solidFill>
                <a:latin typeface="+mn-lt"/>
              </a:rPr>
              <a:t>1</a:t>
            </a:r>
            <a:r>
              <a:rPr lang="en-US" sz="2800" dirty="0">
                <a:latin typeface="+mn-lt"/>
                <a:cs typeface="Calibri" pitchFamily="34" charset="0"/>
              </a:rPr>
              <a:t> and no past experience with western slaughterhouses</a:t>
            </a:r>
            <a:r>
              <a:rPr lang="en-US" sz="2800" b="1" baseline="30000" dirty="0">
                <a:solidFill>
                  <a:srgbClr val="FF0000"/>
                </a:solidFill>
                <a:latin typeface="+mn-lt"/>
              </a:rPr>
              <a:t>2</a:t>
            </a:r>
            <a:r>
              <a:rPr lang="en-US" sz="2800" dirty="0">
                <a:latin typeface="+mn-lt"/>
                <a:cs typeface="Calibri" pitchFamily="34" charset="0"/>
              </a:rPr>
              <a: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1371600"/>
            <a:ext cx="8305800" cy="19812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rtl="1">
              <a:lnSpc>
                <a:spcPct val="150000"/>
              </a:lnSpc>
              <a:defRPr/>
            </a:pPr>
            <a:r>
              <a:rPr lang="en-US" sz="4000" dirty="0" smtClean="0">
                <a:solidFill>
                  <a:schemeClr val="bg1"/>
                </a:solidFill>
                <a:latin typeface="+mn-lt"/>
                <a:cs typeface="Simplified Arabic" pitchFamily="18" charset="-78"/>
              </a:rPr>
              <a:t>The consumer has the right to know</a:t>
            </a:r>
          </a:p>
          <a:p>
            <a:pPr algn="ctr" rtl="1">
              <a:lnSpc>
                <a:spcPct val="150000"/>
              </a:lnSpc>
              <a:defRPr/>
            </a:pPr>
            <a:r>
              <a:rPr lang="ar-KW" sz="4000" dirty="0" smtClean="0">
                <a:solidFill>
                  <a:schemeClr val="bg1"/>
                </a:solidFill>
                <a:latin typeface="Simplified Arabic" pitchFamily="18" charset="-78"/>
                <a:cs typeface="Simplified Arabic" pitchFamily="18" charset="-78"/>
              </a:rPr>
              <a:t>من حق المستهلك أن يعرف</a:t>
            </a:r>
          </a:p>
        </p:txBody>
      </p:sp>
      <p:sp>
        <p:nvSpPr>
          <p:cNvPr id="5" name="Title 1"/>
          <p:cNvSpPr txBox="1">
            <a:spLocks/>
          </p:cNvSpPr>
          <p:nvPr/>
        </p:nvSpPr>
        <p:spPr bwMode="auto">
          <a:xfrm>
            <a:off x="381000" y="3581400"/>
            <a:ext cx="8305800" cy="1371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rtl="1">
              <a:lnSpc>
                <a:spcPct val="150000"/>
              </a:lnSpc>
              <a:defRPr/>
            </a:pPr>
            <a:r>
              <a:rPr lang="en-US" sz="2800" b="1" dirty="0" smtClean="0">
                <a:solidFill>
                  <a:schemeClr val="bg1"/>
                </a:solidFill>
                <a:latin typeface="+mn-lt"/>
                <a:cs typeface="Simplified Arabic" pitchFamily="18" charset="-78"/>
              </a:rPr>
              <a:t>And consumer are deliberately made not to know</a:t>
            </a:r>
          </a:p>
          <a:p>
            <a:pPr algn="ctr" rtl="1">
              <a:lnSpc>
                <a:spcPct val="150000"/>
              </a:lnSpc>
              <a:defRPr/>
            </a:pPr>
            <a:r>
              <a:rPr lang="ar-KW" sz="2800" b="1" dirty="0" smtClean="0">
                <a:solidFill>
                  <a:schemeClr val="bg1"/>
                </a:solidFill>
                <a:latin typeface="Simplified Arabic" pitchFamily="18" charset="-78"/>
                <a:cs typeface="Simplified Arabic" pitchFamily="18" charset="-78"/>
              </a:rPr>
              <a:t>ويتم عمداً جعل المستهلك لا يعرف</a:t>
            </a:r>
          </a:p>
        </p:txBody>
      </p:sp>
      <p:sp>
        <p:nvSpPr>
          <p:cNvPr id="5124" name="Title 1"/>
          <p:cNvSpPr txBox="1">
            <a:spLocks/>
          </p:cNvSpPr>
          <p:nvPr/>
        </p:nvSpPr>
        <p:spPr bwMode="auto">
          <a:xfrm>
            <a:off x="685800" y="304800"/>
            <a:ext cx="7772400" cy="609600"/>
          </a:xfrm>
          <a:prstGeom prst="rect">
            <a:avLst/>
          </a:prstGeom>
          <a:noFill/>
          <a:ln w="9525">
            <a:noFill/>
            <a:miter lim="800000"/>
            <a:headEnd/>
            <a:tailEnd/>
          </a:ln>
        </p:spPr>
        <p:txBody>
          <a:bodyPr/>
          <a:lstStyle/>
          <a:p>
            <a:pPr algn="ctr" rtl="1">
              <a:lnSpc>
                <a:spcPct val="150000"/>
              </a:lnSpc>
            </a:pPr>
            <a:r>
              <a:rPr lang="en-US" sz="3200" b="1">
                <a:latin typeface="Simplified Arabic" pitchFamily="18" charset="-78"/>
                <a:cs typeface="Simplified Arabic" pitchFamily="18" charset="-78"/>
              </a:rPr>
              <a:t>Opening Speech</a:t>
            </a:r>
            <a:endParaRPr lang="ar-KW" sz="2800" b="1">
              <a:latin typeface="Simplified Arabic" pitchFamily="18" charset="-78"/>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34950"/>
            <a:ext cx="6248400" cy="523875"/>
          </a:xfrm>
          <a:prstGeom prst="rect">
            <a:avLst/>
          </a:prstGeom>
          <a:solidFill>
            <a:srgbClr val="7030A0"/>
          </a:solidFill>
          <a:ln>
            <a:noFill/>
          </a:ln>
          <a:extLst/>
        </p:spPr>
        <p:txBody>
          <a:bodyPr>
            <a:spAutoFit/>
          </a:bodyPr>
          <a:lstStyle/>
          <a:p>
            <a:pPr>
              <a:defRPr/>
            </a:pPr>
            <a:r>
              <a:rPr lang="en-US" sz="2800" b="1" dirty="0">
                <a:solidFill>
                  <a:schemeClr val="bg1"/>
                </a:solidFill>
                <a:latin typeface="+mn-lt"/>
              </a:rPr>
              <a:t>Contradictions in Halal standards</a:t>
            </a:r>
            <a:endParaRPr lang="en-US" sz="2800" dirty="0">
              <a:solidFill>
                <a:schemeClr val="bg1"/>
              </a:solidFill>
              <a:latin typeface="+mn-lt"/>
            </a:endParaRPr>
          </a:p>
        </p:txBody>
      </p:sp>
      <p:sp>
        <p:nvSpPr>
          <p:cNvPr id="5" name="Rectangle 8"/>
          <p:cNvSpPr>
            <a:spLocks noChangeArrowheads="1"/>
          </p:cNvSpPr>
          <p:nvPr/>
        </p:nvSpPr>
        <p:spPr bwMode="auto">
          <a:xfrm>
            <a:off x="228600" y="838200"/>
            <a:ext cx="3352800" cy="523875"/>
          </a:xfrm>
          <a:prstGeom prst="rect">
            <a:avLst/>
          </a:prstGeom>
          <a:solidFill>
            <a:schemeClr val="accent5">
              <a:lumMod val="50000"/>
            </a:schemeClr>
          </a:solidFill>
          <a:ln>
            <a:noFill/>
          </a:ln>
          <a:extLst/>
        </p:spPr>
        <p:txBody>
          <a:bodyPr>
            <a:spAutoFit/>
          </a:bodyPr>
          <a:lstStyle/>
          <a:p>
            <a:pPr>
              <a:defRPr/>
            </a:pPr>
            <a:r>
              <a:rPr lang="tr-TR" sz="2800" b="1" dirty="0">
                <a:solidFill>
                  <a:schemeClr val="bg1"/>
                </a:solidFill>
                <a:latin typeface="+mn-lt"/>
              </a:rPr>
              <a:t>OIC/SMIIC 1: 2011</a:t>
            </a:r>
            <a:endParaRPr lang="en-US" sz="2800" dirty="0">
              <a:solidFill>
                <a:schemeClr val="bg1"/>
              </a:solidFill>
              <a:latin typeface="+mn-lt"/>
            </a:endParaRPr>
          </a:p>
        </p:txBody>
      </p:sp>
      <p:pic>
        <p:nvPicPr>
          <p:cNvPr id="32772" name="Resim 5"/>
          <p:cNvPicPr>
            <a:picLocks noChangeAspect="1" noChangeArrowheads="1"/>
          </p:cNvPicPr>
          <p:nvPr/>
        </p:nvPicPr>
        <p:blipFill>
          <a:blip r:embed="rId2"/>
          <a:srcRect/>
          <a:stretch>
            <a:fillRect/>
          </a:stretch>
        </p:blipFill>
        <p:spPr bwMode="auto">
          <a:xfrm>
            <a:off x="7535863" y="76200"/>
            <a:ext cx="1227137" cy="557213"/>
          </a:xfrm>
          <a:prstGeom prst="rect">
            <a:avLst/>
          </a:prstGeom>
          <a:noFill/>
          <a:ln w="9525">
            <a:noFill/>
            <a:miter lim="800000"/>
            <a:headEnd/>
            <a:tailEnd/>
          </a:ln>
        </p:spPr>
      </p:pic>
      <p:sp>
        <p:nvSpPr>
          <p:cNvPr id="32773" name="Rectangle 3"/>
          <p:cNvSpPr>
            <a:spLocks noChangeArrowheads="1"/>
          </p:cNvSpPr>
          <p:nvPr/>
        </p:nvSpPr>
        <p:spPr bwMode="auto">
          <a:xfrm>
            <a:off x="3657600" y="914400"/>
            <a:ext cx="3359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GB" b="1">
                <a:latin typeface="+mn-lt"/>
              </a:rPr>
              <a:t>General Guidelines on Halal Food</a:t>
            </a:r>
            <a:endParaRPr lang="en-US" b="1">
              <a:latin typeface="+mn-lt"/>
            </a:endParaRPr>
          </a:p>
        </p:txBody>
      </p:sp>
      <p:sp>
        <p:nvSpPr>
          <p:cNvPr id="32774" name="Rectangle 1"/>
          <p:cNvSpPr>
            <a:spLocks noChangeArrowheads="1"/>
          </p:cNvSpPr>
          <p:nvPr/>
        </p:nvSpPr>
        <p:spPr bwMode="auto">
          <a:xfrm>
            <a:off x="152400" y="1579563"/>
            <a:ext cx="88392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hangingPunct="0">
              <a:defRPr/>
            </a:pPr>
            <a:r>
              <a:rPr lang="en-GB" b="1" dirty="0">
                <a:latin typeface="+mn-lt"/>
              </a:rPr>
              <a:t>5.2.5	Stunning </a:t>
            </a:r>
            <a:endParaRPr lang="en-US" b="1" dirty="0">
              <a:latin typeface="+mn-lt"/>
            </a:endParaRPr>
          </a:p>
          <a:p>
            <a:pPr algn="just">
              <a:defRPr/>
            </a:pPr>
            <a:r>
              <a:rPr lang="en-GB" dirty="0">
                <a:latin typeface="+mn-lt"/>
              </a:rPr>
              <a:t>All forms of stunning and concussion (loss of consciousness) </a:t>
            </a:r>
            <a:r>
              <a:rPr lang="en-GB" b="1" u="sng" dirty="0">
                <a:solidFill>
                  <a:srgbClr val="FF0000"/>
                </a:solidFill>
                <a:latin typeface="+mn-lt"/>
              </a:rPr>
              <a:t>shall be prohibited</a:t>
            </a:r>
            <a:r>
              <a:rPr lang="en-GB" dirty="0">
                <a:latin typeface="+mn-lt"/>
              </a:rPr>
              <a:t>. However when the use of the electric shock becomes necessary and </a:t>
            </a:r>
            <a:r>
              <a:rPr lang="en-GB" b="1" dirty="0">
                <a:solidFill>
                  <a:srgbClr val="FF0000"/>
                </a:solidFill>
                <a:latin typeface="+mn-lt"/>
              </a:rPr>
              <a:t>expedient (such as calming down or resisting violence by the animal)</a:t>
            </a:r>
            <a:r>
              <a:rPr lang="en-GB" dirty="0">
                <a:latin typeface="+mn-lt"/>
              </a:rPr>
              <a:t>, the allowed period and the electric current value for stunning shall be in accordance with Annex A of this standard.</a:t>
            </a:r>
            <a:endParaRPr lang="en-US" dirty="0">
              <a:latin typeface="+mn-lt"/>
            </a:endParaRPr>
          </a:p>
          <a:p>
            <a:pPr algn="just">
              <a:defRPr/>
            </a:pPr>
            <a:r>
              <a:rPr lang="en-GB" dirty="0">
                <a:latin typeface="+mn-lt"/>
              </a:rPr>
              <a:t> </a:t>
            </a:r>
            <a:endParaRPr lang="en-US" dirty="0">
              <a:latin typeface="+mn-lt"/>
            </a:endParaRPr>
          </a:p>
          <a:p>
            <a:pPr algn="just">
              <a:defRPr/>
            </a:pPr>
            <a:r>
              <a:rPr lang="en-GB" dirty="0">
                <a:latin typeface="+mn-lt"/>
              </a:rPr>
              <a:t>Stunning (loss of consciousness) of </a:t>
            </a:r>
            <a:r>
              <a:rPr lang="en-GB" b="1" dirty="0">
                <a:solidFill>
                  <a:srgbClr val="FF0000"/>
                </a:solidFill>
                <a:latin typeface="+mn-lt"/>
              </a:rPr>
              <a:t>poultry</a:t>
            </a:r>
            <a:r>
              <a:rPr lang="en-GB" dirty="0">
                <a:latin typeface="+mn-lt"/>
              </a:rPr>
              <a:t> is </a:t>
            </a:r>
            <a:r>
              <a:rPr lang="en-GB" b="1" dirty="0">
                <a:solidFill>
                  <a:srgbClr val="FF0000"/>
                </a:solidFill>
                <a:latin typeface="+mn-lt"/>
              </a:rPr>
              <a:t>prohibited</a:t>
            </a:r>
            <a:r>
              <a:rPr lang="en-GB" dirty="0">
                <a:latin typeface="+mn-lt"/>
              </a:rPr>
              <a:t>, </a:t>
            </a:r>
            <a:r>
              <a:rPr lang="en-GB" b="1" u="sng" dirty="0">
                <a:latin typeface="+mn-lt"/>
              </a:rPr>
              <a:t>however</a:t>
            </a:r>
            <a:r>
              <a:rPr lang="en-GB" dirty="0">
                <a:latin typeface="+mn-lt"/>
              </a:rPr>
              <a:t> if it is necessary and </a:t>
            </a:r>
            <a:r>
              <a:rPr lang="en-GB" b="1" dirty="0">
                <a:solidFill>
                  <a:srgbClr val="FF0000"/>
                </a:solidFill>
                <a:latin typeface="+mn-lt"/>
              </a:rPr>
              <a:t>expedient</a:t>
            </a:r>
            <a:r>
              <a:rPr lang="en-GB" dirty="0">
                <a:latin typeface="+mn-lt"/>
              </a:rPr>
              <a:t> the following conditions shall be met: </a:t>
            </a:r>
            <a:endParaRPr lang="en-US" dirty="0">
              <a:latin typeface="+mn-lt"/>
            </a:endParaRPr>
          </a:p>
        </p:txBody>
      </p:sp>
      <p:sp>
        <p:nvSpPr>
          <p:cNvPr id="2" name="Oval 1"/>
          <p:cNvSpPr/>
          <p:nvPr/>
        </p:nvSpPr>
        <p:spPr>
          <a:xfrm>
            <a:off x="4648200" y="3124200"/>
            <a:ext cx="1295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
          <p:cNvSpPr>
            <a:spLocks noChangeArrowheads="1"/>
          </p:cNvSpPr>
          <p:nvPr/>
        </p:nvSpPr>
        <p:spPr bwMode="auto">
          <a:xfrm>
            <a:off x="762000" y="3951288"/>
            <a:ext cx="8153400" cy="267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lgn="just">
              <a:lnSpc>
                <a:spcPct val="200000"/>
              </a:lnSpc>
              <a:buFont typeface="Courier New" pitchFamily="49" charset="0"/>
              <a:buChar char="o"/>
              <a:defRPr/>
            </a:pPr>
            <a:r>
              <a:rPr lang="en-GB" sz="1400" dirty="0">
                <a:latin typeface="+mn-lt"/>
              </a:rPr>
              <a:t> Poultry </a:t>
            </a:r>
            <a:r>
              <a:rPr lang="en-GB" sz="1400" b="1" dirty="0">
                <a:solidFill>
                  <a:srgbClr val="FF0000"/>
                </a:solidFill>
                <a:latin typeface="+mn-lt"/>
              </a:rPr>
              <a:t>shall be alive and in stable condition during and after stunning </a:t>
            </a:r>
            <a:r>
              <a:rPr lang="en-GB" sz="1400" dirty="0">
                <a:latin typeface="+mn-lt"/>
              </a:rPr>
              <a:t>(loss of consciousness) and upon slaughtering,</a:t>
            </a:r>
            <a:endParaRPr lang="en-US" sz="1400" dirty="0">
              <a:latin typeface="+mn-lt"/>
            </a:endParaRPr>
          </a:p>
          <a:p>
            <a:pPr marL="285750" indent="-285750" algn="just">
              <a:lnSpc>
                <a:spcPct val="200000"/>
              </a:lnSpc>
              <a:buFont typeface="Courier New" pitchFamily="49" charset="0"/>
              <a:buChar char="o"/>
              <a:defRPr/>
            </a:pPr>
            <a:r>
              <a:rPr lang="en-GB" sz="1400" dirty="0">
                <a:latin typeface="+mn-lt"/>
              </a:rPr>
              <a:t>The current and duration of the electric shock, if it is used, shall be as specified in Annex A,</a:t>
            </a:r>
            <a:endParaRPr lang="en-US" sz="1400" dirty="0">
              <a:latin typeface="+mn-lt"/>
            </a:endParaRPr>
          </a:p>
          <a:p>
            <a:pPr marL="285750" indent="-285750" algn="just">
              <a:lnSpc>
                <a:spcPct val="200000"/>
              </a:lnSpc>
              <a:buFont typeface="Courier New" pitchFamily="49" charset="0"/>
              <a:buChar char="o"/>
              <a:defRPr/>
            </a:pPr>
            <a:r>
              <a:rPr lang="en-GB" sz="1400" b="1" dirty="0">
                <a:solidFill>
                  <a:srgbClr val="FF0000"/>
                </a:solidFill>
                <a:latin typeface="+mn-lt"/>
              </a:rPr>
              <a:t>Any poultry that die before the act of slaughtering shall be considered as dead </a:t>
            </a:r>
            <a:r>
              <a:rPr lang="en-GB" sz="1400" dirty="0">
                <a:latin typeface="+mn-lt"/>
              </a:rPr>
              <a:t>and unlawful, Shall be proven to be humane,</a:t>
            </a:r>
            <a:endParaRPr lang="en-US" sz="1400" dirty="0">
              <a:latin typeface="+mn-lt"/>
            </a:endParaRPr>
          </a:p>
          <a:p>
            <a:pPr marL="285750" indent="-285750" algn="just">
              <a:lnSpc>
                <a:spcPct val="200000"/>
              </a:lnSpc>
              <a:buFont typeface="Courier New" pitchFamily="49" charset="0"/>
              <a:buChar char="o"/>
              <a:defRPr/>
            </a:pPr>
            <a:r>
              <a:rPr lang="en-GB" sz="1400" b="1" dirty="0">
                <a:solidFill>
                  <a:srgbClr val="FF0000"/>
                </a:solidFill>
                <a:latin typeface="+mn-lt"/>
              </a:rPr>
              <a:t>Shall not reduce the amount of blood after slaughtering</a:t>
            </a:r>
            <a:r>
              <a:rPr lang="en-GB" sz="1400" dirty="0">
                <a:latin typeface="+mn-lt"/>
              </a:rPr>
              <a:t>.</a:t>
            </a:r>
            <a:endParaRPr lang="en-US" sz="1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533400" y="1582738"/>
            <a:ext cx="8077200"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GB" b="1">
                <a:latin typeface="+mn-lt"/>
              </a:rPr>
              <a:t>5.2.6.2.3.1 Mechanical slaughter</a:t>
            </a:r>
            <a:endParaRPr lang="en-US">
              <a:latin typeface="+mn-lt"/>
            </a:endParaRPr>
          </a:p>
          <a:p>
            <a:pPr algn="just">
              <a:defRPr/>
            </a:pPr>
            <a:r>
              <a:rPr lang="en-GB">
                <a:latin typeface="+mn-lt"/>
              </a:rPr>
              <a:t>Mechanical slaughtering could be used with existence of a validation system. </a:t>
            </a:r>
            <a:r>
              <a:rPr lang="en-GB" b="1">
                <a:solidFill>
                  <a:srgbClr val="FF0000"/>
                </a:solidFill>
                <a:latin typeface="+mn-lt"/>
              </a:rPr>
              <a:t>Proper labelling shall be applied on the product showing that it is mechanical slaughtered</a:t>
            </a:r>
            <a:r>
              <a:rPr lang="en-GB">
                <a:latin typeface="+mn-lt"/>
              </a:rPr>
              <a:t>.</a:t>
            </a:r>
            <a:endParaRPr lang="en-US">
              <a:latin typeface="+mn-lt"/>
            </a:endParaRPr>
          </a:p>
          <a:p>
            <a:pPr algn="just">
              <a:defRPr/>
            </a:pPr>
            <a:r>
              <a:rPr lang="en-GB">
                <a:latin typeface="+mn-lt"/>
              </a:rPr>
              <a:t> </a:t>
            </a:r>
            <a:endParaRPr lang="en-US">
              <a:latin typeface="+mn-lt"/>
            </a:endParaRPr>
          </a:p>
          <a:p>
            <a:pPr algn="just">
              <a:defRPr/>
            </a:pPr>
            <a:r>
              <a:rPr lang="en-GB">
                <a:latin typeface="+mn-lt"/>
              </a:rPr>
              <a:t>The operator of the mechanical knife shall be an adult Muslim,</a:t>
            </a:r>
            <a:endParaRPr lang="en-US">
              <a:latin typeface="+mn-lt"/>
            </a:endParaRPr>
          </a:p>
          <a:p>
            <a:pPr algn="just">
              <a:defRPr/>
            </a:pPr>
            <a:r>
              <a:rPr lang="en-GB">
                <a:latin typeface="+mn-lt"/>
              </a:rPr>
              <a:t>The slaughterer shall recite Tasmiyah “BISMILLAH” prior to switching on the mechanical knife and shall not leave the slaughter area,</a:t>
            </a:r>
            <a:endParaRPr lang="en-US">
              <a:latin typeface="+mn-lt"/>
            </a:endParaRPr>
          </a:p>
        </p:txBody>
      </p:sp>
      <p:sp>
        <p:nvSpPr>
          <p:cNvPr id="6" name="Rectangle 5"/>
          <p:cNvSpPr>
            <a:spLocks noChangeArrowheads="1"/>
          </p:cNvSpPr>
          <p:nvPr/>
        </p:nvSpPr>
        <p:spPr bwMode="auto">
          <a:xfrm>
            <a:off x="76200" y="4864100"/>
            <a:ext cx="8991600" cy="1384300"/>
          </a:xfrm>
          <a:prstGeom prst="rect">
            <a:avLst/>
          </a:prstGeom>
          <a:noFill/>
          <a:ln w="9525">
            <a:noFill/>
            <a:miter lim="800000"/>
            <a:headEnd/>
            <a:tailEnd/>
          </a:ln>
        </p:spPr>
        <p:txBody>
          <a:bodyPr>
            <a:spAutoFit/>
          </a:bodyPr>
          <a:lstStyle/>
          <a:p>
            <a:pPr marL="457200" indent="-457200" algn="just">
              <a:lnSpc>
                <a:spcPct val="150000"/>
              </a:lnSpc>
              <a:buFont typeface="Courier New" pitchFamily="49" charset="0"/>
              <a:buChar char="o"/>
              <a:defRPr/>
            </a:pPr>
            <a:r>
              <a:rPr lang="en-US" sz="2800" dirty="0">
                <a:latin typeface="+mn-lt"/>
              </a:rPr>
              <a:t>Never ever on any package of any poultry is written that it has been mechanically slaughtered or even stunned.</a:t>
            </a:r>
          </a:p>
        </p:txBody>
      </p:sp>
      <p:sp>
        <p:nvSpPr>
          <p:cNvPr id="7" name="Rectangle 8"/>
          <p:cNvSpPr>
            <a:spLocks noChangeArrowheads="1"/>
          </p:cNvSpPr>
          <p:nvPr/>
        </p:nvSpPr>
        <p:spPr bwMode="auto">
          <a:xfrm>
            <a:off x="152400" y="4111625"/>
            <a:ext cx="8763000" cy="522288"/>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Comments</a:t>
            </a:r>
            <a:endParaRPr lang="en-US" sz="2800" dirty="0">
              <a:solidFill>
                <a:schemeClr val="bg1"/>
              </a:solidFill>
              <a:latin typeface="+mn-lt"/>
            </a:endParaRPr>
          </a:p>
        </p:txBody>
      </p:sp>
      <p:sp>
        <p:nvSpPr>
          <p:cNvPr id="8" name="Rectangle 7"/>
          <p:cNvSpPr>
            <a:spLocks noChangeArrowheads="1"/>
          </p:cNvSpPr>
          <p:nvPr/>
        </p:nvSpPr>
        <p:spPr bwMode="auto">
          <a:xfrm>
            <a:off x="228600" y="311150"/>
            <a:ext cx="6248400" cy="523875"/>
          </a:xfrm>
          <a:prstGeom prst="rect">
            <a:avLst/>
          </a:prstGeom>
          <a:solidFill>
            <a:srgbClr val="7030A0"/>
          </a:solidFill>
          <a:ln>
            <a:noFill/>
          </a:ln>
          <a:extLst/>
        </p:spPr>
        <p:txBody>
          <a:bodyPr>
            <a:spAutoFit/>
          </a:bodyPr>
          <a:lstStyle/>
          <a:p>
            <a:pPr>
              <a:defRPr/>
            </a:pPr>
            <a:r>
              <a:rPr lang="en-US" sz="2800" b="1" dirty="0">
                <a:solidFill>
                  <a:schemeClr val="bg1"/>
                </a:solidFill>
                <a:latin typeface="+mn-lt"/>
              </a:rPr>
              <a:t>No commitments with Halal standards</a:t>
            </a:r>
            <a:endParaRPr lang="en-US" sz="2800" dirty="0">
              <a:solidFill>
                <a:schemeClr val="bg1"/>
              </a:solidFill>
              <a:latin typeface="+mn-lt"/>
            </a:endParaRPr>
          </a:p>
        </p:txBody>
      </p:sp>
      <p:sp>
        <p:nvSpPr>
          <p:cNvPr id="9" name="Rectangle 8"/>
          <p:cNvSpPr>
            <a:spLocks noChangeArrowheads="1"/>
          </p:cNvSpPr>
          <p:nvPr/>
        </p:nvSpPr>
        <p:spPr bwMode="auto">
          <a:xfrm>
            <a:off x="228600" y="914400"/>
            <a:ext cx="3352800" cy="523875"/>
          </a:xfrm>
          <a:prstGeom prst="rect">
            <a:avLst/>
          </a:prstGeom>
          <a:solidFill>
            <a:schemeClr val="accent5">
              <a:lumMod val="50000"/>
            </a:schemeClr>
          </a:solidFill>
          <a:ln>
            <a:noFill/>
          </a:ln>
          <a:extLst/>
        </p:spPr>
        <p:txBody>
          <a:bodyPr>
            <a:spAutoFit/>
          </a:bodyPr>
          <a:lstStyle/>
          <a:p>
            <a:pPr>
              <a:defRPr/>
            </a:pPr>
            <a:r>
              <a:rPr lang="tr-TR" sz="2800" b="1" dirty="0">
                <a:solidFill>
                  <a:schemeClr val="bg1"/>
                </a:solidFill>
                <a:latin typeface="+mn-lt"/>
              </a:rPr>
              <a:t>OIC/SMIIC 1: 2011</a:t>
            </a:r>
            <a:endParaRPr lang="en-US" sz="2800" dirty="0">
              <a:solidFill>
                <a:schemeClr val="bg1"/>
              </a:solidFill>
              <a:latin typeface="+mn-lt"/>
            </a:endParaRPr>
          </a:p>
        </p:txBody>
      </p:sp>
      <p:pic>
        <p:nvPicPr>
          <p:cNvPr id="33799" name="Resim 5"/>
          <p:cNvPicPr>
            <a:picLocks noChangeAspect="1" noChangeArrowheads="1"/>
          </p:cNvPicPr>
          <p:nvPr/>
        </p:nvPicPr>
        <p:blipFill>
          <a:blip r:embed="rId2"/>
          <a:srcRect/>
          <a:stretch>
            <a:fillRect/>
          </a:stretch>
        </p:blipFill>
        <p:spPr bwMode="auto">
          <a:xfrm>
            <a:off x="7535863" y="152400"/>
            <a:ext cx="1227137" cy="557213"/>
          </a:xfrm>
          <a:prstGeom prst="rect">
            <a:avLst/>
          </a:prstGeom>
          <a:noFill/>
          <a:ln w="9525">
            <a:noFill/>
            <a:miter lim="800000"/>
            <a:headEnd/>
            <a:tailEnd/>
          </a:ln>
        </p:spPr>
      </p:pic>
      <p:sp>
        <p:nvSpPr>
          <p:cNvPr id="33800" name="Rectangle 3"/>
          <p:cNvSpPr>
            <a:spLocks noChangeArrowheads="1"/>
          </p:cNvSpPr>
          <p:nvPr/>
        </p:nvSpPr>
        <p:spPr bwMode="auto">
          <a:xfrm>
            <a:off x="3657600" y="990600"/>
            <a:ext cx="3359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GB" b="1">
                <a:latin typeface="+mn-lt"/>
              </a:rPr>
              <a:t>General Guidelines on Halal Food</a:t>
            </a:r>
            <a:endParaRPr lang="en-US" b="1">
              <a:latin typeface="+mn-lt"/>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3124200"/>
            <a:ext cx="83820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2800" dirty="0">
                <a:latin typeface="+mn-lt"/>
              </a:rPr>
              <a:t>Table A 1 Guideline parameters for electrical stunning of chicken and bull ....... 13</a:t>
            </a:r>
          </a:p>
        </p:txBody>
      </p:sp>
      <p:sp>
        <p:nvSpPr>
          <p:cNvPr id="4" name="Rectangle 3"/>
          <p:cNvSpPr>
            <a:spLocks noChangeArrowheads="1"/>
          </p:cNvSpPr>
          <p:nvPr/>
        </p:nvSpPr>
        <p:spPr bwMode="auto">
          <a:xfrm>
            <a:off x="228600" y="311150"/>
            <a:ext cx="8382000" cy="523875"/>
          </a:xfrm>
          <a:prstGeom prst="rect">
            <a:avLst/>
          </a:prstGeom>
          <a:solidFill>
            <a:srgbClr val="7030A0"/>
          </a:solidFill>
          <a:ln>
            <a:noFill/>
          </a:ln>
          <a:extLst/>
        </p:spPr>
        <p:txBody>
          <a:bodyPr>
            <a:spAutoFit/>
          </a:bodyPr>
          <a:lstStyle/>
          <a:p>
            <a:pPr>
              <a:defRPr/>
            </a:pPr>
            <a:r>
              <a:rPr lang="en-US" sz="2800" b="1" dirty="0">
                <a:solidFill>
                  <a:schemeClr val="bg1"/>
                </a:solidFill>
                <a:latin typeface="+mn-lt"/>
              </a:rPr>
              <a:t>Stunning is prevailed with Halal standards</a:t>
            </a:r>
            <a:endParaRPr lang="en-US" sz="2800" dirty="0">
              <a:solidFill>
                <a:schemeClr val="bg1"/>
              </a:solidFill>
              <a:latin typeface="+mn-lt"/>
            </a:endParaRPr>
          </a:p>
        </p:txBody>
      </p:sp>
      <p:sp>
        <p:nvSpPr>
          <p:cNvPr id="5" name="Rectangle 4"/>
          <p:cNvSpPr>
            <a:spLocks noChangeArrowheads="1"/>
          </p:cNvSpPr>
          <p:nvPr/>
        </p:nvSpPr>
        <p:spPr bwMode="auto">
          <a:xfrm>
            <a:off x="228600" y="914400"/>
            <a:ext cx="8382000" cy="1963738"/>
          </a:xfrm>
          <a:prstGeom prst="rect">
            <a:avLst/>
          </a:prstGeom>
          <a:solidFill>
            <a:schemeClr val="accent5">
              <a:lumMod val="50000"/>
            </a:schemeClr>
          </a:solidFill>
          <a:ln>
            <a:noFill/>
          </a:ln>
          <a:extLst/>
        </p:spPr>
        <p:txBody>
          <a:bodyPr>
            <a:spAutoFit/>
          </a:bodyPr>
          <a:lstStyle/>
          <a:p>
            <a:pPr algn="just">
              <a:lnSpc>
                <a:spcPct val="150000"/>
              </a:lnSpc>
              <a:defRPr/>
            </a:pPr>
            <a:r>
              <a:rPr lang="en-US" sz="2800" b="1" dirty="0">
                <a:solidFill>
                  <a:schemeClr val="bg1"/>
                </a:solidFill>
                <a:latin typeface="+mn-lt"/>
              </a:rPr>
              <a:t>MS 1500 (2009) (English): HALAL FOOD - PRODUCTION, PREPARATION, HANDLING AND STORAGE - GENERAL GUIDELINES (SECOND REVISION)</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p:cNvPicPr>
            <a:picLocks noChangeAspect="1" noChangeArrowheads="1"/>
          </p:cNvPicPr>
          <p:nvPr/>
        </p:nvPicPr>
        <p:blipFill>
          <a:blip r:embed="rId3"/>
          <a:srcRect/>
          <a:stretch>
            <a:fillRect/>
          </a:stretch>
        </p:blipFill>
        <p:spPr bwMode="auto">
          <a:xfrm>
            <a:off x="5772150" y="1619250"/>
            <a:ext cx="2838450" cy="2647950"/>
          </a:xfrm>
          <a:prstGeom prst="rect">
            <a:avLst/>
          </a:prstGeom>
          <a:noFill/>
          <a:ln w="9525">
            <a:noFill/>
            <a:miter lim="800000"/>
            <a:headEnd/>
            <a:tailEnd/>
          </a:ln>
          <a:effectLst/>
        </p:spPr>
      </p:pic>
      <p:sp>
        <p:nvSpPr>
          <p:cNvPr id="7" name="Rectangle 6"/>
          <p:cNvSpPr>
            <a:spLocks noChangeArrowheads="1"/>
          </p:cNvSpPr>
          <p:nvPr/>
        </p:nvSpPr>
        <p:spPr bwMode="auto">
          <a:xfrm>
            <a:off x="228600" y="1717675"/>
            <a:ext cx="8382000" cy="397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2800" dirty="0">
                <a:latin typeface="+mn-lt"/>
              </a:rPr>
              <a:t>PIAWAI BRUNEI DARUSSALAM </a:t>
            </a:r>
          </a:p>
          <a:p>
            <a:pPr>
              <a:defRPr/>
            </a:pPr>
            <a:r>
              <a:rPr lang="en-US" sz="2800" dirty="0">
                <a:latin typeface="+mn-lt"/>
              </a:rPr>
              <a:t>BRUNEI DARUSSALAM STANDARD</a:t>
            </a:r>
          </a:p>
          <a:p>
            <a:pPr>
              <a:defRPr/>
            </a:pPr>
            <a:endParaRPr lang="en-US" sz="2800" dirty="0">
              <a:latin typeface="+mn-lt"/>
            </a:endParaRPr>
          </a:p>
          <a:p>
            <a:pPr>
              <a:defRPr/>
            </a:pPr>
            <a:r>
              <a:rPr lang="en-US" sz="2800" dirty="0">
                <a:latin typeface="+mn-lt"/>
              </a:rPr>
              <a:t>Brunei Darussalam Standard </a:t>
            </a:r>
          </a:p>
          <a:p>
            <a:pPr>
              <a:defRPr/>
            </a:pPr>
            <a:r>
              <a:rPr lang="en-US" sz="2800" dirty="0">
                <a:latin typeface="+mn-lt"/>
              </a:rPr>
              <a:t>For Halal Food</a:t>
            </a:r>
          </a:p>
          <a:p>
            <a:pPr>
              <a:defRPr/>
            </a:pPr>
            <a:endParaRPr lang="en-US" sz="2800" dirty="0">
              <a:latin typeface="+mn-lt"/>
            </a:endParaRPr>
          </a:p>
          <a:p>
            <a:pPr>
              <a:defRPr/>
            </a:pPr>
            <a:r>
              <a:rPr lang="en-US" sz="2800" b="1" dirty="0">
                <a:solidFill>
                  <a:srgbClr val="FF0000"/>
                </a:solidFill>
                <a:latin typeface="+mn-lt"/>
              </a:rPr>
              <a:t>3.2.5.2 Stunning </a:t>
            </a:r>
          </a:p>
          <a:p>
            <a:pPr>
              <a:defRPr/>
            </a:pPr>
            <a:endParaRPr lang="en-US" sz="2800" b="1" dirty="0">
              <a:solidFill>
                <a:srgbClr val="FF0000"/>
              </a:solidFill>
              <a:latin typeface="+mn-lt"/>
            </a:endParaRPr>
          </a:p>
          <a:p>
            <a:pPr>
              <a:defRPr/>
            </a:pPr>
            <a:r>
              <a:rPr lang="en-US" sz="2800" b="1" dirty="0">
                <a:solidFill>
                  <a:srgbClr val="FF0000"/>
                </a:solidFill>
                <a:latin typeface="+mn-lt"/>
              </a:rPr>
              <a:t>Stunning for poultry is prohibited.</a:t>
            </a:r>
            <a:r>
              <a:rPr lang="en-US" sz="2800" dirty="0">
                <a:latin typeface="+mn-lt"/>
              </a:rPr>
              <a:t>   </a:t>
            </a:r>
          </a:p>
        </p:txBody>
      </p:sp>
      <p:sp>
        <p:nvSpPr>
          <p:cNvPr id="8" name="Rectangle 7"/>
          <p:cNvSpPr>
            <a:spLocks noChangeArrowheads="1"/>
          </p:cNvSpPr>
          <p:nvPr/>
        </p:nvSpPr>
        <p:spPr bwMode="auto">
          <a:xfrm>
            <a:off x="228600" y="311150"/>
            <a:ext cx="8382000" cy="523875"/>
          </a:xfrm>
          <a:prstGeom prst="rect">
            <a:avLst/>
          </a:prstGeom>
          <a:solidFill>
            <a:srgbClr val="7030A0"/>
          </a:solidFill>
          <a:ln>
            <a:noFill/>
          </a:ln>
          <a:extLst/>
        </p:spPr>
        <p:txBody>
          <a:bodyPr>
            <a:spAutoFit/>
          </a:bodyPr>
          <a:lstStyle/>
          <a:p>
            <a:pPr>
              <a:defRPr/>
            </a:pPr>
            <a:r>
              <a:rPr lang="en-US" sz="2800" b="1" dirty="0">
                <a:solidFill>
                  <a:schemeClr val="bg1"/>
                </a:solidFill>
                <a:latin typeface="+mn-lt"/>
              </a:rPr>
              <a:t>Only few Halal standards strict stunning</a:t>
            </a:r>
            <a:endParaRPr lang="en-US" sz="2800" dirty="0">
              <a:solidFill>
                <a:schemeClr val="bg1"/>
              </a:solidFill>
              <a:latin typeface="+mn-lt"/>
            </a:endParaRPr>
          </a:p>
        </p:txBody>
      </p:sp>
      <p:sp>
        <p:nvSpPr>
          <p:cNvPr id="9" name="Rectangle 8"/>
          <p:cNvSpPr>
            <a:spLocks noChangeArrowheads="1"/>
          </p:cNvSpPr>
          <p:nvPr/>
        </p:nvSpPr>
        <p:spPr bwMode="auto">
          <a:xfrm>
            <a:off x="228600" y="914400"/>
            <a:ext cx="8382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PBD 24 : 2006 </a:t>
            </a:r>
            <a:endParaRPr lang="en-US" sz="2800" dirty="0">
              <a:solidFill>
                <a:schemeClr val="bg1"/>
              </a:solidFill>
              <a:latin typeface="+mn-lt"/>
            </a:endParaRPr>
          </a:p>
        </p:txBody>
      </p:sp>
      <p:sp>
        <p:nvSpPr>
          <p:cNvPr id="6" name="Rectangle 5"/>
          <p:cNvSpPr>
            <a:spLocks noChangeArrowheads="1"/>
          </p:cNvSpPr>
          <p:nvPr/>
        </p:nvSpPr>
        <p:spPr bwMode="auto">
          <a:xfrm>
            <a:off x="228600" y="5876925"/>
            <a:ext cx="8382000" cy="523875"/>
          </a:xfrm>
          <a:prstGeom prst="rect">
            <a:avLst/>
          </a:prstGeom>
          <a:solidFill>
            <a:srgbClr val="7030A0"/>
          </a:solidFill>
          <a:ln>
            <a:noFill/>
          </a:ln>
          <a:extLst/>
        </p:spPr>
        <p:txBody>
          <a:bodyPr>
            <a:spAutoFit/>
          </a:bodyPr>
          <a:lstStyle/>
          <a:p>
            <a:pPr>
              <a:defRPr/>
            </a:pPr>
            <a:r>
              <a:rPr lang="en-US" sz="2800" b="1" dirty="0">
                <a:solidFill>
                  <a:schemeClr val="bg1"/>
                </a:solidFill>
                <a:latin typeface="+mn-lt"/>
              </a:rPr>
              <a:t>Is it being implemented?!</a:t>
            </a:r>
            <a:endParaRPr lang="en-US" sz="2800" dirty="0">
              <a:solidFill>
                <a:schemeClr val="bg1"/>
              </a:solidFill>
              <a:latin typeface="+mn-lt"/>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228600" y="228600"/>
            <a:ext cx="8534400" cy="671513"/>
          </a:xfrm>
          <a:prstGeom prst="rect">
            <a:avLst/>
          </a:prstGeom>
          <a:solidFill>
            <a:srgbClr val="7030A0"/>
          </a:solidFill>
          <a:ln>
            <a:noFill/>
          </a:ln>
          <a:extLst/>
        </p:spPr>
        <p:txBody>
          <a:bodyPr>
            <a:spAutoFit/>
          </a:bodyPr>
          <a:lstStyle/>
          <a:p>
            <a:pPr algn="just">
              <a:lnSpc>
                <a:spcPct val="150000"/>
              </a:lnSpc>
              <a:defRPr/>
            </a:pPr>
            <a:r>
              <a:rPr lang="en-US" sz="2800" b="1" dirty="0">
                <a:solidFill>
                  <a:schemeClr val="bg1"/>
                </a:solidFill>
                <a:latin typeface="+mn-lt"/>
                <a:cs typeface="Calibri" pitchFamily="34" charset="0"/>
              </a:rPr>
              <a:t>Mechanical Slaughtering</a:t>
            </a:r>
          </a:p>
        </p:txBody>
      </p:sp>
      <p:sp>
        <p:nvSpPr>
          <p:cNvPr id="6" name="Rectangle 1"/>
          <p:cNvSpPr>
            <a:spLocks noChangeArrowheads="1"/>
          </p:cNvSpPr>
          <p:nvPr/>
        </p:nvSpPr>
        <p:spPr bwMode="auto">
          <a:xfrm>
            <a:off x="228600" y="3341688"/>
            <a:ext cx="8705850" cy="2678112"/>
          </a:xfrm>
          <a:prstGeom prst="rect">
            <a:avLst/>
          </a:prstGeom>
          <a:noFill/>
          <a:ln w="9525">
            <a:noFill/>
            <a:miter lim="800000"/>
            <a:headEnd/>
            <a:tailEnd/>
          </a:ln>
        </p:spPr>
        <p:txBody>
          <a:bodyPr>
            <a:spAutoFit/>
          </a:bodyPr>
          <a:lstStyle/>
          <a:p>
            <a:pPr marL="622300" indent="-514350" algn="just">
              <a:lnSpc>
                <a:spcPct val="150000"/>
              </a:lnSpc>
              <a:buFont typeface="Courier New" pitchFamily="49" charset="0"/>
              <a:buChar char="o"/>
              <a:defRPr/>
            </a:pPr>
            <a:r>
              <a:rPr lang="en-GB" sz="2800" dirty="0">
                <a:latin typeface="+mn-lt"/>
              </a:rPr>
              <a:t>Conditions of religion</a:t>
            </a:r>
            <a:r>
              <a:rPr lang="en-GB" sz="2800" b="1" baseline="30000" dirty="0">
                <a:solidFill>
                  <a:srgbClr val="FF0000"/>
                </a:solidFill>
                <a:latin typeface="+mn-lt"/>
              </a:rPr>
              <a:t>1</a:t>
            </a:r>
            <a:r>
              <a:rPr lang="en-GB" sz="2800" dirty="0">
                <a:latin typeface="+mn-lt"/>
              </a:rPr>
              <a:t>, intellect</a:t>
            </a:r>
            <a:r>
              <a:rPr lang="en-GB" sz="2800" b="1" baseline="30000" dirty="0">
                <a:solidFill>
                  <a:srgbClr val="FF0000"/>
                </a:solidFill>
                <a:latin typeface="+mn-lt"/>
              </a:rPr>
              <a:t>2</a:t>
            </a:r>
            <a:r>
              <a:rPr lang="en-GB" sz="2800" dirty="0">
                <a:latin typeface="+mn-lt"/>
              </a:rPr>
              <a:t> and Tasmiyah</a:t>
            </a:r>
            <a:r>
              <a:rPr lang="en-GB" sz="2800" b="1" baseline="30000" dirty="0">
                <a:solidFill>
                  <a:srgbClr val="FF0000"/>
                </a:solidFill>
                <a:latin typeface="+mn-lt"/>
              </a:rPr>
              <a:t>3</a:t>
            </a:r>
            <a:r>
              <a:rPr lang="en-GB" sz="2800" dirty="0">
                <a:latin typeface="+mn-lt"/>
              </a:rPr>
              <a:t> are absent.</a:t>
            </a:r>
          </a:p>
          <a:p>
            <a:pPr marL="622300" indent="-514350" algn="just">
              <a:lnSpc>
                <a:spcPct val="150000"/>
              </a:lnSpc>
              <a:buFont typeface="Courier New" pitchFamily="49" charset="0"/>
              <a:buChar char="o"/>
              <a:defRPr/>
            </a:pPr>
            <a:r>
              <a:rPr lang="en-GB" sz="2800" dirty="0">
                <a:latin typeface="+mn-lt"/>
              </a:rPr>
              <a:t>Invoking Tasmiyah at slaughter point is absent.</a:t>
            </a:r>
          </a:p>
          <a:p>
            <a:pPr marL="622300" indent="-514350" algn="just">
              <a:lnSpc>
                <a:spcPct val="150000"/>
              </a:lnSpc>
              <a:buFont typeface="Courier New" pitchFamily="49" charset="0"/>
              <a:buChar char="o"/>
              <a:defRPr/>
            </a:pPr>
            <a:r>
              <a:rPr lang="en-GB" sz="2800" dirty="0">
                <a:latin typeface="+mn-lt"/>
              </a:rPr>
              <a:t>If distracted, the invoker misses many chickens.</a:t>
            </a:r>
          </a:p>
        </p:txBody>
      </p:sp>
      <p:sp>
        <p:nvSpPr>
          <p:cNvPr id="7" name="Rectangle 1"/>
          <p:cNvSpPr>
            <a:spLocks noChangeArrowheads="1"/>
          </p:cNvSpPr>
          <p:nvPr/>
        </p:nvSpPr>
        <p:spPr bwMode="auto">
          <a:xfrm>
            <a:off x="209550" y="1752600"/>
            <a:ext cx="8705850" cy="1317625"/>
          </a:xfrm>
          <a:prstGeom prst="rect">
            <a:avLst/>
          </a:prstGeom>
          <a:noFill/>
          <a:ln w="9525">
            <a:noFill/>
            <a:miter lim="800000"/>
            <a:headEnd/>
            <a:tailEnd/>
          </a:ln>
        </p:spPr>
        <p:txBody>
          <a:bodyPr>
            <a:spAutoFit/>
          </a:bodyPr>
          <a:lstStyle/>
          <a:p>
            <a:pPr marL="622300" indent="-514350" algn="just">
              <a:lnSpc>
                <a:spcPct val="150000"/>
              </a:lnSpc>
              <a:buFont typeface="Courier New" pitchFamily="49" charset="0"/>
              <a:buChar char="o"/>
              <a:defRPr/>
            </a:pPr>
            <a:r>
              <a:rPr lang="en-GB" sz="2800" dirty="0">
                <a:latin typeface="+mn-lt"/>
              </a:rPr>
              <a:t>The actual slaughter of chickens is performed by automated machine without any direct human action.</a:t>
            </a:r>
          </a:p>
        </p:txBody>
      </p:sp>
      <p:sp>
        <p:nvSpPr>
          <p:cNvPr id="8" name="Rectangle 8"/>
          <p:cNvSpPr>
            <a:spLocks noChangeArrowheads="1"/>
          </p:cNvSpPr>
          <p:nvPr/>
        </p:nvSpPr>
        <p:spPr bwMode="auto">
          <a:xfrm>
            <a:off x="228600" y="990600"/>
            <a:ext cx="8534400" cy="522288"/>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Facts</a:t>
            </a:r>
            <a:endParaRPr lang="en-US" sz="2800" dirty="0">
              <a:solidFill>
                <a:schemeClr val="bg1"/>
              </a:solidFill>
              <a:latin typeface="+mn-lt"/>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bwMode="auto">
          <a:xfrm>
            <a:off x="457200" y="1676400"/>
            <a:ext cx="82296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622300" indent="-51435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just">
              <a:lnSpc>
                <a:spcPct val="150000"/>
              </a:lnSpc>
              <a:spcBef>
                <a:spcPct val="20000"/>
              </a:spcBef>
              <a:buFont typeface="Arial" charset="0"/>
              <a:buChar char="•"/>
              <a:defRPr/>
            </a:pPr>
            <a:r>
              <a:rPr lang="en-GB" sz="2800" smtClean="0">
                <a:latin typeface="+mn-lt"/>
              </a:rPr>
              <a:t>The specified vessels are cut most of the time.</a:t>
            </a:r>
          </a:p>
          <a:p>
            <a:pPr algn="just">
              <a:lnSpc>
                <a:spcPct val="150000"/>
              </a:lnSpc>
              <a:spcBef>
                <a:spcPct val="20000"/>
              </a:spcBef>
              <a:buFont typeface="Arial" charset="0"/>
              <a:buChar char="•"/>
              <a:defRPr/>
            </a:pPr>
            <a:r>
              <a:rPr lang="en-GB" sz="2800" smtClean="0">
                <a:latin typeface="+mn-lt"/>
              </a:rPr>
              <a:t>Sometimes the neck is cut off entirely.</a:t>
            </a:r>
          </a:p>
          <a:p>
            <a:pPr algn="just">
              <a:lnSpc>
                <a:spcPct val="150000"/>
              </a:lnSpc>
              <a:spcBef>
                <a:spcPct val="20000"/>
              </a:spcBef>
              <a:buFont typeface="Arial" charset="0"/>
              <a:buChar char="•"/>
              <a:defRPr/>
            </a:pPr>
            <a:r>
              <a:rPr lang="en-GB" sz="2800" smtClean="0">
                <a:latin typeface="+mn-lt"/>
              </a:rPr>
              <a:t>Sometimes the required vessels are only partially severed.</a:t>
            </a:r>
          </a:p>
          <a:p>
            <a:pPr algn="just">
              <a:lnSpc>
                <a:spcPct val="150000"/>
              </a:lnSpc>
              <a:spcBef>
                <a:spcPct val="20000"/>
              </a:spcBef>
              <a:buFont typeface="Arial" charset="0"/>
              <a:buChar char="•"/>
              <a:defRPr/>
            </a:pPr>
            <a:r>
              <a:rPr lang="en-GB" sz="2800" smtClean="0">
                <a:latin typeface="+mn-lt"/>
              </a:rPr>
              <a:t>Sometimes the blade cuts the head, wings or breast of the chicken.</a:t>
            </a:r>
          </a:p>
          <a:p>
            <a:pPr algn="just">
              <a:lnSpc>
                <a:spcPct val="150000"/>
              </a:lnSpc>
              <a:spcBef>
                <a:spcPct val="20000"/>
              </a:spcBef>
              <a:buFont typeface="Arial" charset="0"/>
              <a:buChar char="•"/>
              <a:defRPr/>
            </a:pPr>
            <a:r>
              <a:rPr lang="en-GB" sz="2800" smtClean="0">
                <a:latin typeface="+mn-lt"/>
              </a:rPr>
              <a:t>Sometime the chicken avoids the blade altogether.</a:t>
            </a:r>
          </a:p>
        </p:txBody>
      </p:sp>
      <p:sp>
        <p:nvSpPr>
          <p:cNvPr id="4" name="Rectangle 8"/>
          <p:cNvSpPr>
            <a:spLocks noChangeArrowheads="1"/>
          </p:cNvSpPr>
          <p:nvPr/>
        </p:nvSpPr>
        <p:spPr bwMode="auto">
          <a:xfrm>
            <a:off x="228600" y="914400"/>
            <a:ext cx="8534400" cy="523875"/>
          </a:xfrm>
          <a:prstGeom prst="rect">
            <a:avLst/>
          </a:prstGeom>
          <a:solidFill>
            <a:srgbClr val="92D050"/>
          </a:solidFill>
          <a:ln>
            <a:noFill/>
          </a:ln>
          <a:extLst/>
        </p:spPr>
        <p:txBody>
          <a:bodyPr>
            <a:spAutoFit/>
          </a:bodyPr>
          <a:lstStyle/>
          <a:p>
            <a:pPr>
              <a:defRPr/>
            </a:pPr>
            <a:r>
              <a:rPr lang="en-GB" sz="2800" b="1" dirty="0">
                <a:latin typeface="+mn-lt"/>
              </a:rPr>
              <a:t>Does </a:t>
            </a:r>
            <a:r>
              <a:rPr lang="en-US" sz="2800" b="1" dirty="0">
                <a:latin typeface="+mn-lt"/>
                <a:cs typeface="Calibri" pitchFamily="34" charset="0"/>
              </a:rPr>
              <a:t>Mechanical Slaughtering </a:t>
            </a:r>
            <a:r>
              <a:rPr lang="en-GB" sz="2800" b="1" dirty="0">
                <a:latin typeface="+mn-lt"/>
              </a:rPr>
              <a:t>meet Halal conditions?</a:t>
            </a:r>
          </a:p>
        </p:txBody>
      </p:sp>
      <p:sp>
        <p:nvSpPr>
          <p:cNvPr id="5" name="Rectangle 8"/>
          <p:cNvSpPr>
            <a:spLocks noChangeArrowheads="1"/>
          </p:cNvSpPr>
          <p:nvPr/>
        </p:nvSpPr>
        <p:spPr bwMode="auto">
          <a:xfrm>
            <a:off x="152400" y="152400"/>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Comments</a:t>
            </a:r>
            <a:endParaRPr lang="en-US" sz="2800" dirty="0">
              <a:solidFill>
                <a:schemeClr val="bg1"/>
              </a:solidFill>
              <a:latin typeface="+mn-lt"/>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28600" y="974725"/>
            <a:ext cx="8458200" cy="3359150"/>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a:lnSpc>
                <a:spcPct val="150000"/>
              </a:lnSpc>
              <a:buFont typeface="Courier New" pitchFamily="49" charset="0"/>
              <a:buChar char="o"/>
              <a:defRPr/>
            </a:pPr>
            <a:r>
              <a:rPr lang="en-US" sz="2400" dirty="0" smtClean="0">
                <a:latin typeface="+mn-lt"/>
              </a:rPr>
              <a:t>Istihala can be best defined as the </a:t>
            </a:r>
            <a:r>
              <a:rPr lang="en-US" sz="2400" b="1" u="sng" dirty="0" smtClean="0">
                <a:latin typeface="+mn-lt"/>
              </a:rPr>
              <a:t>non deliberate*</a:t>
            </a:r>
            <a:r>
              <a:rPr lang="en-US" sz="2400" b="1" dirty="0" smtClean="0">
                <a:latin typeface="+mn-lt"/>
              </a:rPr>
              <a:t> </a:t>
            </a:r>
            <a:r>
              <a:rPr lang="en-US" sz="2400" b="1" u="sng" dirty="0">
                <a:latin typeface="+mn-lt"/>
              </a:rPr>
              <a:t>Physiochemical </a:t>
            </a:r>
            <a:r>
              <a:rPr lang="en-US" sz="2400" b="1" u="sng" dirty="0" smtClean="0">
                <a:latin typeface="+mn-lt"/>
              </a:rPr>
              <a:t>Transformation</a:t>
            </a:r>
            <a:r>
              <a:rPr lang="en-US" sz="2400" b="1" dirty="0" smtClean="0">
                <a:latin typeface="+mn-lt"/>
              </a:rPr>
              <a:t> </a:t>
            </a:r>
            <a:r>
              <a:rPr lang="en-US" sz="2400" dirty="0" smtClean="0">
                <a:latin typeface="+mn-lt"/>
              </a:rPr>
              <a:t>or </a:t>
            </a:r>
            <a:r>
              <a:rPr lang="en-US" sz="2400" b="1" u="sng" dirty="0" smtClean="0">
                <a:latin typeface="+mn-lt"/>
              </a:rPr>
              <a:t>conversion</a:t>
            </a:r>
            <a:r>
              <a:rPr lang="en-US" sz="2400" dirty="0" smtClean="0">
                <a:latin typeface="+mn-lt"/>
              </a:rPr>
              <a:t> of material to another material which involves </a:t>
            </a:r>
            <a:r>
              <a:rPr lang="en-US" sz="2400" b="1" dirty="0" smtClean="0">
                <a:solidFill>
                  <a:srgbClr val="00B050"/>
                </a:solidFill>
                <a:latin typeface="+mn-lt"/>
              </a:rPr>
              <a:t>complete change of the core substance</a:t>
            </a:r>
            <a:r>
              <a:rPr lang="en-US" sz="2400" dirty="0" smtClean="0">
                <a:latin typeface="+mn-lt"/>
              </a:rPr>
              <a:t> of </a:t>
            </a:r>
            <a:r>
              <a:rPr lang="en-US" sz="2400" dirty="0" smtClean="0">
                <a:solidFill>
                  <a:srgbClr val="FF0000"/>
                </a:solidFill>
                <a:latin typeface="+mn-lt"/>
              </a:rPr>
              <a:t>unlawful</a:t>
            </a:r>
            <a:r>
              <a:rPr lang="en-US" sz="2400" dirty="0">
                <a:solidFill>
                  <a:srgbClr val="FF0000"/>
                </a:solidFill>
                <a:latin typeface="+mn-lt"/>
              </a:rPr>
              <a:t>, Haram, Najis </a:t>
            </a:r>
            <a:r>
              <a:rPr lang="en-US" sz="2400" dirty="0" smtClean="0">
                <a:solidFill>
                  <a:srgbClr val="FF0000"/>
                </a:solidFill>
                <a:latin typeface="+mn-lt"/>
              </a:rPr>
              <a:t> </a:t>
            </a:r>
            <a:r>
              <a:rPr lang="ar-KW" sz="2400" b="1" dirty="0" smtClean="0">
                <a:solidFill>
                  <a:srgbClr val="00B050"/>
                </a:solidFill>
                <a:latin typeface="+mn-lt"/>
                <a:cs typeface="Simplified Arabic" pitchFamily="18" charset="-78"/>
              </a:rPr>
              <a:t>إنقلاب عين النجس</a:t>
            </a:r>
            <a:r>
              <a:rPr lang="en-US" sz="2400" b="1" dirty="0" smtClean="0">
                <a:solidFill>
                  <a:srgbClr val="00B050"/>
                </a:solidFill>
                <a:latin typeface="+mn-lt"/>
                <a:cs typeface="Simplified Arabic" pitchFamily="18" charset="-78"/>
              </a:rPr>
              <a:t> </a:t>
            </a:r>
            <a:r>
              <a:rPr lang="en-US" sz="2400" dirty="0" smtClean="0">
                <a:latin typeface="+mn-lt"/>
              </a:rPr>
              <a:t>in its physical and chemical properties to another substance that have: </a:t>
            </a:r>
          </a:p>
        </p:txBody>
      </p:sp>
      <p:sp>
        <p:nvSpPr>
          <p:cNvPr id="9" name="Rectangle 8"/>
          <p:cNvSpPr/>
          <p:nvPr/>
        </p:nvSpPr>
        <p:spPr>
          <a:xfrm>
            <a:off x="0" y="6021388"/>
            <a:ext cx="6316663" cy="369887"/>
          </a:xfrm>
          <a:prstGeom prst="rect">
            <a:avLst/>
          </a:prstGeom>
        </p:spPr>
        <p:txBody>
          <a:bodyPr wrap="none">
            <a:spAutoFit/>
          </a:bodyPr>
          <a:lstStyle/>
          <a:p>
            <a:pPr>
              <a:defRPr/>
            </a:pPr>
            <a:r>
              <a:rPr lang="en-GB" dirty="0">
                <a:latin typeface="+mn-lt"/>
              </a:rPr>
              <a:t>*Without human intervention or intention or natural conversion. </a:t>
            </a:r>
            <a:endParaRPr lang="ar-KW" dirty="0">
              <a:latin typeface="+mn-lt"/>
            </a:endParaRPr>
          </a:p>
        </p:txBody>
      </p:sp>
      <p:sp>
        <p:nvSpPr>
          <p:cNvPr id="10" name="Rectangle 8"/>
          <p:cNvSpPr>
            <a:spLocks noChangeArrowheads="1"/>
          </p:cNvSpPr>
          <p:nvPr/>
        </p:nvSpPr>
        <p:spPr bwMode="auto">
          <a:xfrm>
            <a:off x="152400" y="228600"/>
            <a:ext cx="8763000" cy="523875"/>
          </a:xfrm>
          <a:prstGeom prst="rect">
            <a:avLst/>
          </a:prstGeom>
          <a:solidFill>
            <a:srgbClr val="7030A0"/>
          </a:solidFill>
          <a:ln>
            <a:noFill/>
          </a:ln>
          <a:extLst/>
        </p:spPr>
        <p:txBody>
          <a:bodyPr>
            <a:spAutoFit/>
          </a:bodyPr>
          <a:lstStyle/>
          <a:p>
            <a:pPr algn="just">
              <a:defRPr/>
            </a:pPr>
            <a:r>
              <a:rPr lang="en-US" sz="2800" b="1" dirty="0">
                <a:solidFill>
                  <a:schemeClr val="bg1"/>
                </a:solidFill>
                <a:latin typeface="+mn-lt"/>
                <a:cs typeface="Simplified Arabic" pitchFamily="18" charset="-78"/>
              </a:rPr>
              <a:t>Istihala</a:t>
            </a:r>
          </a:p>
        </p:txBody>
      </p:sp>
      <p:sp>
        <p:nvSpPr>
          <p:cNvPr id="11" name="Text Box 4"/>
          <p:cNvSpPr txBox="1">
            <a:spLocks noChangeArrowheads="1"/>
          </p:cNvSpPr>
          <p:nvPr/>
        </p:nvSpPr>
        <p:spPr bwMode="auto">
          <a:xfrm>
            <a:off x="304800" y="4333875"/>
            <a:ext cx="8458200" cy="1463675"/>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a:lnSpc>
                <a:spcPct val="200000"/>
              </a:lnSpc>
              <a:buFont typeface="Courier New" pitchFamily="49" charset="0"/>
              <a:buChar char="o"/>
              <a:defRPr/>
            </a:pPr>
            <a:r>
              <a:rPr lang="en-US" sz="2400" dirty="0" smtClean="0">
                <a:latin typeface="+mn-lt"/>
              </a:rPr>
              <a:t>different name</a:t>
            </a:r>
            <a:r>
              <a:rPr lang="en-US" sz="2400" b="1" baseline="30000" dirty="0">
                <a:solidFill>
                  <a:srgbClr val="FF0000"/>
                </a:solidFill>
                <a:latin typeface="+mn-lt"/>
              </a:rPr>
              <a:t>1</a:t>
            </a:r>
            <a:r>
              <a:rPr lang="en-US" sz="2400" dirty="0" smtClean="0">
                <a:latin typeface="+mn-lt"/>
              </a:rPr>
              <a:t>, different physical properties</a:t>
            </a:r>
            <a:r>
              <a:rPr lang="en-US" sz="2400" b="1" baseline="30000" dirty="0" smtClean="0">
                <a:solidFill>
                  <a:srgbClr val="FF0000"/>
                </a:solidFill>
                <a:latin typeface="+mn-lt"/>
              </a:rPr>
              <a:t>2</a:t>
            </a:r>
            <a:r>
              <a:rPr lang="en-US" sz="2400" dirty="0" smtClean="0">
                <a:latin typeface="+mn-lt"/>
              </a:rPr>
              <a:t>, and totally 100% change in its chemical properties</a:t>
            </a:r>
            <a:r>
              <a:rPr lang="en-US" sz="2400" b="1" baseline="30000" dirty="0" smtClean="0">
                <a:solidFill>
                  <a:srgbClr val="FF0000"/>
                </a:solidFill>
                <a:latin typeface="+mn-lt"/>
              </a:rPr>
              <a:t>3</a:t>
            </a:r>
            <a:r>
              <a:rPr lang="en-US" sz="2400" dirty="0" smtClean="0">
                <a:latin typeface="+mn-lt"/>
              </a:rPr>
              <a:t>.</a:t>
            </a:r>
            <a:endParaRPr lang="ar-KW" sz="2400" dirty="0" smtClean="0">
              <a:latin typeface="+mn-lt"/>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 y="708025"/>
            <a:ext cx="8839200" cy="3540125"/>
          </a:xfrm>
          <a:prstGeom prst="rect">
            <a:avLst/>
          </a:prstGeom>
          <a:noFill/>
          <a:ln w="9525">
            <a:noFill/>
            <a:miter lim="800000"/>
            <a:headEnd/>
            <a:tailEnd/>
          </a:ln>
        </p:spPr>
        <p:txBody>
          <a:bodyPr>
            <a:spAutoFit/>
          </a:bodyPr>
          <a:lstStyle/>
          <a:p>
            <a:pPr marL="342900" indent="-342900" algn="just">
              <a:lnSpc>
                <a:spcPct val="200000"/>
              </a:lnSpc>
              <a:buFont typeface="Courier New" pitchFamily="49" charset="0"/>
              <a:buChar char="o"/>
              <a:defRPr/>
            </a:pPr>
            <a:r>
              <a:rPr lang="en-US" sz="2800" dirty="0">
                <a:latin typeface="+mn-lt"/>
              </a:rPr>
              <a:t>The presence of Najis materials is not allowed, however, if present in minute amounts, such as enzymes, this is called: a form of transformation or a case that is subjected to the theory of consumption, i.e. Istihala </a:t>
            </a:r>
            <a:r>
              <a:rPr lang="ar-KW" sz="2000" b="1" dirty="0">
                <a:latin typeface="+mn-lt"/>
              </a:rPr>
              <a:t>إستحالة</a:t>
            </a:r>
            <a:r>
              <a:rPr lang="en-US" sz="2800" b="1" dirty="0">
                <a:latin typeface="+mn-lt"/>
              </a:rPr>
              <a:t>.</a:t>
            </a:r>
            <a:endParaRPr lang="ar-KW" sz="2800" b="1" dirty="0">
              <a:latin typeface="+mn-lt"/>
            </a:endParaRPr>
          </a:p>
        </p:txBody>
      </p:sp>
      <p:sp>
        <p:nvSpPr>
          <p:cNvPr id="3" name="Rectangle 8"/>
          <p:cNvSpPr>
            <a:spLocks noChangeArrowheads="1"/>
          </p:cNvSpPr>
          <p:nvPr/>
        </p:nvSpPr>
        <p:spPr bwMode="auto">
          <a:xfrm>
            <a:off x="152400" y="76200"/>
            <a:ext cx="8839200" cy="523875"/>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Calibri" pitchFamily="34" charset="0"/>
              </a:rPr>
              <a:t>Statements  from fatwas</a:t>
            </a:r>
          </a:p>
        </p:txBody>
      </p:sp>
      <p:sp>
        <p:nvSpPr>
          <p:cNvPr id="4" name="Rectangle 3"/>
          <p:cNvSpPr>
            <a:spLocks noChangeArrowheads="1"/>
          </p:cNvSpPr>
          <p:nvPr/>
        </p:nvSpPr>
        <p:spPr bwMode="auto">
          <a:xfrm>
            <a:off x="152400" y="4191000"/>
            <a:ext cx="8686800" cy="2557463"/>
          </a:xfrm>
          <a:prstGeom prst="rect">
            <a:avLst/>
          </a:prstGeom>
          <a:noFill/>
          <a:ln w="9525">
            <a:noFill/>
            <a:miter lim="800000"/>
            <a:headEnd/>
            <a:tailEnd/>
          </a:ln>
        </p:spPr>
        <p:txBody>
          <a:bodyPr>
            <a:spAutoFit/>
          </a:bodyPr>
          <a:lstStyle/>
          <a:p>
            <a:pPr marL="342900" indent="-342900" algn="just">
              <a:lnSpc>
                <a:spcPct val="200000"/>
              </a:lnSpc>
              <a:buFont typeface="Courier New" pitchFamily="49" charset="0"/>
              <a:buChar char="o"/>
              <a:defRPr/>
            </a:pPr>
            <a:r>
              <a:rPr lang="en-US" sz="2800" dirty="0">
                <a:latin typeface="+mn-lt"/>
              </a:rPr>
              <a:t>What follows is that there presence is allowed! Without paying attention to their effect of such minute amounts in processing such as Najis rennet in cheese making.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152400" y="76200"/>
            <a:ext cx="8839200" cy="523875"/>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Calibri" pitchFamily="34" charset="0"/>
              </a:rPr>
              <a:t>Indirect statements  from standards</a:t>
            </a:r>
          </a:p>
        </p:txBody>
      </p:sp>
      <p:sp>
        <p:nvSpPr>
          <p:cNvPr id="4" name="Rectangle 3"/>
          <p:cNvSpPr>
            <a:spLocks noChangeArrowheads="1"/>
          </p:cNvSpPr>
          <p:nvPr/>
        </p:nvSpPr>
        <p:spPr bwMode="auto">
          <a:xfrm>
            <a:off x="76200" y="1362075"/>
            <a:ext cx="8991600" cy="3540125"/>
          </a:xfrm>
          <a:prstGeom prst="rect">
            <a:avLst/>
          </a:prstGeom>
          <a:noFill/>
          <a:ln w="9525">
            <a:noFill/>
            <a:miter lim="800000"/>
            <a:headEnd/>
            <a:tailEnd/>
          </a:ln>
        </p:spPr>
        <p:txBody>
          <a:bodyPr>
            <a:spAutoFit/>
          </a:bodyPr>
          <a:lstStyle/>
          <a:p>
            <a:pPr marL="457200" indent="-457200">
              <a:lnSpc>
                <a:spcPct val="200000"/>
              </a:lnSpc>
              <a:buFont typeface="Courier New" pitchFamily="49" charset="0"/>
              <a:buChar char="o"/>
              <a:defRPr/>
            </a:pPr>
            <a:r>
              <a:rPr lang="en-US" sz="2800" b="1" dirty="0">
                <a:latin typeface="+mn-lt"/>
              </a:rPr>
              <a:t>4.15.1 Synthesized materials</a:t>
            </a:r>
            <a:endParaRPr lang="en-US" sz="2800" dirty="0">
              <a:latin typeface="+mn-lt"/>
            </a:endParaRPr>
          </a:p>
          <a:p>
            <a:pPr lvl="2">
              <a:lnSpc>
                <a:spcPct val="200000"/>
              </a:lnSpc>
              <a:defRPr/>
            </a:pPr>
            <a:r>
              <a:rPr lang="en-US" sz="2800" dirty="0">
                <a:latin typeface="+mn-lt"/>
              </a:rPr>
              <a:t>The sources and processing of synthesized materials shall comply with halal requirements. The usage of synthetic alcohol is permissible.</a:t>
            </a:r>
          </a:p>
        </p:txBody>
      </p:sp>
      <p:sp>
        <p:nvSpPr>
          <p:cNvPr id="5" name="Rectangle 8"/>
          <p:cNvSpPr>
            <a:spLocks noChangeArrowheads="1"/>
          </p:cNvSpPr>
          <p:nvPr/>
        </p:nvSpPr>
        <p:spPr bwMode="auto">
          <a:xfrm>
            <a:off x="152400" y="685800"/>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rPr>
              <a:t>MS 2424: 2012</a:t>
            </a:r>
            <a:endParaRPr lang="en-US" sz="2800" dirty="0">
              <a:solidFill>
                <a:schemeClr val="bg1"/>
              </a:solidFill>
            </a:endParaRPr>
          </a:p>
        </p:txBody>
      </p:sp>
      <p:sp>
        <p:nvSpPr>
          <p:cNvPr id="6" name="Rectangle 8"/>
          <p:cNvSpPr>
            <a:spLocks noChangeArrowheads="1"/>
          </p:cNvSpPr>
          <p:nvPr/>
        </p:nvSpPr>
        <p:spPr bwMode="auto">
          <a:xfrm>
            <a:off x="152400" y="4876800"/>
            <a:ext cx="8763000" cy="1938338"/>
          </a:xfrm>
          <a:prstGeom prst="rect">
            <a:avLst/>
          </a:prstGeom>
          <a:noFill/>
          <a:ln>
            <a:noFill/>
          </a:ln>
          <a:extLst/>
        </p:spPr>
        <p:txBody>
          <a:bodyPr>
            <a:spAutoFit/>
          </a:bodyPr>
          <a:lstStyle/>
          <a:p>
            <a:pPr algn="just">
              <a:lnSpc>
                <a:spcPct val="150000"/>
              </a:lnSpc>
              <a:defRPr/>
            </a:pPr>
            <a:r>
              <a:rPr lang="en-US" sz="2000" dirty="0">
                <a:latin typeface="+mn-lt"/>
              </a:rPr>
              <a:t>The Malaysian standard is based on Shafei Mazhab that looks at alcohol regardless of its sources as Najis, here in this Malaysian standard its allow the use of only synthetic alcohol, however, and in small amounts, as its may be looks at it as negligible, Allah </a:t>
            </a:r>
            <a:r>
              <a:rPr lang="ar-KW" sz="2000" dirty="0">
                <a:latin typeface="+mn-lt"/>
              </a:rPr>
              <a:t>جل جلاله </a:t>
            </a:r>
            <a:r>
              <a:rPr lang="en-US" sz="2000" dirty="0">
                <a:latin typeface="+mn-lt"/>
              </a:rPr>
              <a:t> knows best.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152400" y="228600"/>
            <a:ext cx="8763000" cy="523875"/>
          </a:xfrm>
          <a:prstGeom prst="rect">
            <a:avLst/>
          </a:prstGeom>
          <a:solidFill>
            <a:srgbClr val="7030A0"/>
          </a:solidFill>
          <a:ln>
            <a:noFill/>
          </a:ln>
          <a:extLst/>
        </p:spPr>
        <p:txBody>
          <a:bodyPr>
            <a:spAutoFit/>
          </a:bodyPr>
          <a:lstStyle/>
          <a:p>
            <a:pPr algn="just">
              <a:defRPr/>
            </a:pPr>
            <a:r>
              <a:rPr lang="en-US" sz="2800" b="1" dirty="0">
                <a:solidFill>
                  <a:schemeClr val="bg1"/>
                </a:solidFill>
                <a:latin typeface="+mn-lt"/>
                <a:cs typeface="Simplified Arabic" pitchFamily="18" charset="-78"/>
              </a:rPr>
              <a:t>Alcohol</a:t>
            </a:r>
          </a:p>
        </p:txBody>
      </p:sp>
      <p:sp>
        <p:nvSpPr>
          <p:cNvPr id="3" name="Rectangle 2"/>
          <p:cNvSpPr>
            <a:spLocks noChangeArrowheads="1"/>
          </p:cNvSpPr>
          <p:nvPr/>
        </p:nvSpPr>
        <p:spPr bwMode="auto">
          <a:xfrm>
            <a:off x="76200" y="946150"/>
            <a:ext cx="8991600" cy="5262563"/>
          </a:xfrm>
          <a:prstGeom prst="rect">
            <a:avLst/>
          </a:prstGeom>
          <a:noFill/>
          <a:ln w="9525">
            <a:noFill/>
            <a:miter lim="800000"/>
            <a:headEnd/>
            <a:tailEnd/>
          </a:ln>
        </p:spPr>
        <p:txBody>
          <a:bodyPr>
            <a:spAutoFit/>
          </a:bodyPr>
          <a:lstStyle/>
          <a:p>
            <a:pPr marL="457200" indent="-457200">
              <a:lnSpc>
                <a:spcPct val="200000"/>
              </a:lnSpc>
              <a:buFont typeface="Courier New" pitchFamily="49" charset="0"/>
              <a:buChar char="o"/>
              <a:defRPr/>
            </a:pPr>
            <a:r>
              <a:rPr lang="en-US" sz="2800" dirty="0">
                <a:latin typeface="+mn-lt"/>
              </a:rPr>
              <a:t>Alcohol (ethyl alcohol) is a liquid intoxicating substance.</a:t>
            </a:r>
          </a:p>
          <a:p>
            <a:pPr marL="457200" indent="-457200">
              <a:lnSpc>
                <a:spcPct val="200000"/>
              </a:lnSpc>
              <a:buFont typeface="Courier New" pitchFamily="49" charset="0"/>
              <a:buChar char="o"/>
              <a:defRPr/>
            </a:pPr>
            <a:r>
              <a:rPr lang="en-US" sz="2800" dirty="0">
                <a:latin typeface="+mn-lt"/>
              </a:rPr>
              <a:t> An intoxicating substance once it is used it means that man’s intellect stops functioning properly.</a:t>
            </a:r>
          </a:p>
          <a:p>
            <a:pPr marL="457200" indent="-457200">
              <a:lnSpc>
                <a:spcPct val="200000"/>
              </a:lnSpc>
              <a:buFont typeface="Courier New" pitchFamily="49" charset="0"/>
              <a:buChar char="o"/>
              <a:defRPr/>
            </a:pPr>
            <a:r>
              <a:rPr lang="en-US" sz="2800" dirty="0">
                <a:latin typeface="+mn-lt"/>
              </a:rPr>
              <a:t>In Islam, it is Haram to use any kind of intoxicant.</a:t>
            </a:r>
          </a:p>
          <a:p>
            <a:pPr marL="457200" indent="-457200">
              <a:lnSpc>
                <a:spcPct val="200000"/>
              </a:lnSpc>
              <a:buFont typeface="Courier New" pitchFamily="49" charset="0"/>
              <a:buChar char="o"/>
              <a:defRPr/>
            </a:pPr>
            <a:r>
              <a:rPr lang="en-US" sz="2800" dirty="0">
                <a:latin typeface="+mn-lt"/>
              </a:rPr>
              <a:t> The issue of the physical Najis (impure) of alcohol is a debatable issue among the followers of all </a:t>
            </a:r>
            <a:r>
              <a:rPr lang="en-US" sz="2800" dirty="0" err="1">
                <a:latin typeface="+mn-lt"/>
              </a:rPr>
              <a:t>mazhabs</a:t>
            </a:r>
            <a:r>
              <a:rPr lang="en-US" sz="2800" dirty="0">
                <a:latin typeface="+mn-lt"/>
              </a:rPr>
              <a: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387350"/>
            <a:ext cx="8915400" cy="684213"/>
          </a:xfrm>
          <a:prstGeom prst="rect">
            <a:avLst/>
          </a:prstGeom>
          <a:solidFill>
            <a:srgbClr val="00B050"/>
          </a:solidFill>
          <a:ln w="9525">
            <a:noFill/>
            <a:miter lim="800000"/>
            <a:headEnd/>
            <a:tailEnd/>
          </a:ln>
        </p:spPr>
        <p:txBody>
          <a:bodyPr>
            <a:spAutoFit/>
          </a:bodyPr>
          <a:lstStyle/>
          <a:p>
            <a:pPr algn="just">
              <a:lnSpc>
                <a:spcPct val="150000"/>
              </a:lnSpc>
              <a:spcBef>
                <a:spcPts val="600"/>
              </a:spcBef>
              <a:defRPr/>
            </a:pPr>
            <a:r>
              <a:rPr lang="en-US" sz="2800" b="1" dirty="0">
                <a:solidFill>
                  <a:schemeClr val="bg1"/>
                </a:solidFill>
                <a:latin typeface="+mn-lt"/>
                <a:cs typeface="Times New Roman" pitchFamily="18" charset="0"/>
              </a:rPr>
              <a:t>Scope:</a:t>
            </a:r>
          </a:p>
        </p:txBody>
      </p:sp>
      <p:sp>
        <p:nvSpPr>
          <p:cNvPr id="7" name="Rectangle 6"/>
          <p:cNvSpPr>
            <a:spLocks noChangeArrowheads="1"/>
          </p:cNvSpPr>
          <p:nvPr/>
        </p:nvSpPr>
        <p:spPr bwMode="auto">
          <a:xfrm>
            <a:off x="152400" y="1295400"/>
            <a:ext cx="8763000" cy="4279900"/>
          </a:xfrm>
          <a:prstGeom prst="rect">
            <a:avLst/>
          </a:prstGeom>
          <a:noFill/>
          <a:ln w="9525">
            <a:noFill/>
            <a:miter lim="800000"/>
            <a:headEnd/>
            <a:tailEnd/>
          </a:ln>
        </p:spPr>
        <p:txBody>
          <a:bodyPr>
            <a:spAutoFit/>
          </a:bodyPr>
          <a:lstStyle/>
          <a:p>
            <a:pPr marL="457200" indent="-457200" algn="just">
              <a:lnSpc>
                <a:spcPct val="200000"/>
              </a:lnSpc>
              <a:spcBef>
                <a:spcPts val="600"/>
              </a:spcBef>
              <a:buFont typeface="Courier New" pitchFamily="49" charset="0"/>
              <a:buChar char="o"/>
              <a:defRPr/>
            </a:pPr>
            <a:r>
              <a:rPr lang="en-US" sz="2800" dirty="0">
                <a:latin typeface="+mn-lt"/>
              </a:rPr>
              <a:t>This presentation focuses on Halal standards with emphasis on the excuses that it may contain in some of their clauses that definitely will allow non-Halal practices</a:t>
            </a:r>
            <a:r>
              <a:rPr lang="en-US" sz="2800" b="1" baseline="30000" dirty="0">
                <a:solidFill>
                  <a:srgbClr val="FF0000"/>
                </a:solidFill>
                <a:latin typeface="+mn-lt"/>
              </a:rPr>
              <a:t>1</a:t>
            </a:r>
            <a:r>
              <a:rPr lang="en-US" sz="2800" dirty="0">
                <a:latin typeface="+mn-lt"/>
              </a:rPr>
              <a:t>, and non-Halal ingredients</a:t>
            </a:r>
            <a:r>
              <a:rPr lang="en-US" sz="2800" b="1" baseline="30000" dirty="0">
                <a:solidFill>
                  <a:srgbClr val="FF0000"/>
                </a:solidFill>
                <a:latin typeface="+mn-lt"/>
              </a:rPr>
              <a:t>2</a:t>
            </a:r>
            <a:r>
              <a:rPr lang="en-US" sz="2800" dirty="0">
                <a:latin typeface="+mn-lt"/>
              </a:rPr>
              <a:t> to penetrate into Muslim markets under legal frame.</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361950"/>
            <a:ext cx="8763000" cy="1695450"/>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defRPr/>
            </a:pPr>
            <a:r>
              <a:rPr lang="en-US" sz="2800" dirty="0">
                <a:latin typeface="+mn-lt"/>
              </a:rPr>
              <a:t>Some Mazhabs are a strict believer that Alcohol regardless of its sources is physically Najis.</a:t>
            </a:r>
          </a:p>
        </p:txBody>
      </p:sp>
      <p:sp>
        <p:nvSpPr>
          <p:cNvPr id="3" name="Rectangle 2"/>
          <p:cNvSpPr>
            <a:spLocks noChangeArrowheads="1"/>
          </p:cNvSpPr>
          <p:nvPr/>
        </p:nvSpPr>
        <p:spPr bwMode="auto">
          <a:xfrm>
            <a:off x="152400" y="2133600"/>
            <a:ext cx="8763000" cy="4400550"/>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defRPr/>
            </a:pPr>
            <a:r>
              <a:rPr lang="en-US" sz="2800" dirty="0">
                <a:latin typeface="+mn-lt"/>
              </a:rPr>
              <a:t>Some Mazhabs are a strict believer that Alcohol is not physically Najis at all regardless of its sources. </a:t>
            </a:r>
          </a:p>
          <a:p>
            <a:pPr marL="457200" indent="-457200" algn="just">
              <a:lnSpc>
                <a:spcPct val="200000"/>
              </a:lnSpc>
              <a:buFont typeface="Courier New" pitchFamily="49" charset="0"/>
              <a:buChar char="o"/>
              <a:defRPr/>
            </a:pPr>
            <a:r>
              <a:rPr lang="en-US" sz="2800" dirty="0">
                <a:latin typeface="+mn-lt"/>
              </a:rPr>
              <a:t>Some are strict believer that Alcohol is not physically Najis if it is from sources other than grape or date fermentation.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1851025"/>
            <a:ext cx="8991600" cy="4616450"/>
          </a:xfrm>
          <a:prstGeom prst="rect">
            <a:avLst/>
          </a:prstGeom>
          <a:noFill/>
          <a:ln w="9525">
            <a:noFill/>
            <a:miter lim="800000"/>
            <a:headEnd/>
            <a:tailEnd/>
          </a:ln>
        </p:spPr>
        <p:txBody>
          <a:bodyPr>
            <a:spAutoFit/>
          </a:bodyPr>
          <a:lstStyle/>
          <a:p>
            <a:pPr marL="457200" indent="-457200">
              <a:lnSpc>
                <a:spcPct val="150000"/>
              </a:lnSpc>
              <a:buFont typeface="Courier New" pitchFamily="49" charset="0"/>
              <a:buChar char="o"/>
              <a:defRPr/>
            </a:pPr>
            <a:r>
              <a:rPr lang="en-US" sz="2800" dirty="0">
                <a:latin typeface="+mn-lt"/>
              </a:rPr>
              <a:t>4.1.4 Alcohol</a:t>
            </a:r>
          </a:p>
          <a:p>
            <a:pPr lvl="2" algn="just">
              <a:lnSpc>
                <a:spcPct val="150000"/>
              </a:lnSpc>
              <a:defRPr/>
            </a:pPr>
            <a:r>
              <a:rPr lang="en-US" sz="2800" dirty="0">
                <a:latin typeface="+mn-lt"/>
              </a:rPr>
              <a:t>Materials for cosmetic and personal care that contain alcohol excluding alcoholic drinks </a:t>
            </a:r>
            <a:r>
              <a:rPr lang="en-US" sz="2800" i="1" dirty="0">
                <a:latin typeface="+mn-lt"/>
              </a:rPr>
              <a:t>(</a:t>
            </a:r>
            <a:r>
              <a:rPr lang="en-US" sz="2800" i="1" dirty="0" err="1">
                <a:latin typeface="+mn-lt"/>
              </a:rPr>
              <a:t>khamar</a:t>
            </a:r>
            <a:r>
              <a:rPr lang="en-US" sz="2800" i="1" dirty="0">
                <a:latin typeface="+mn-lt"/>
              </a:rPr>
              <a:t>) </a:t>
            </a:r>
            <a:r>
              <a:rPr lang="en-US" sz="2800" dirty="0">
                <a:latin typeface="+mn-lt"/>
              </a:rPr>
              <a:t>are permissible.</a:t>
            </a:r>
          </a:p>
          <a:p>
            <a:pPr marL="457200" indent="-457200">
              <a:lnSpc>
                <a:spcPct val="150000"/>
              </a:lnSpc>
              <a:buFont typeface="Courier New" pitchFamily="49" charset="0"/>
              <a:buChar char="o"/>
              <a:defRPr/>
            </a:pPr>
            <a:r>
              <a:rPr lang="en-US" sz="2800" dirty="0">
                <a:latin typeface="+mn-lt"/>
              </a:rPr>
              <a:t>4.1.5 Synthetic</a:t>
            </a:r>
          </a:p>
          <a:p>
            <a:pPr lvl="2">
              <a:lnSpc>
                <a:spcPct val="150000"/>
              </a:lnSpc>
              <a:defRPr/>
            </a:pPr>
            <a:r>
              <a:rPr lang="en-US" sz="2800" dirty="0">
                <a:latin typeface="+mn-lt"/>
              </a:rPr>
              <a:t>Materials for cosmetic and personal care produced synthetically are halal</a:t>
            </a:r>
          </a:p>
        </p:txBody>
      </p:sp>
      <p:sp>
        <p:nvSpPr>
          <p:cNvPr id="7" name="Rectangle 8"/>
          <p:cNvSpPr>
            <a:spLocks noChangeArrowheads="1"/>
          </p:cNvSpPr>
          <p:nvPr/>
        </p:nvSpPr>
        <p:spPr bwMode="auto">
          <a:xfrm>
            <a:off x="152400" y="923925"/>
            <a:ext cx="8763000" cy="523875"/>
          </a:xfrm>
          <a:prstGeom prst="rect">
            <a:avLst/>
          </a:prstGeom>
          <a:solidFill>
            <a:schemeClr val="accent5">
              <a:lumMod val="50000"/>
            </a:schemeClr>
          </a:solidFill>
          <a:ln>
            <a:noFill/>
          </a:ln>
          <a:extLst/>
        </p:spPr>
        <p:txBody>
          <a:bodyPr>
            <a:spAutoFit/>
          </a:bodyPr>
          <a:lstStyle/>
          <a:p>
            <a:pPr algn="just">
              <a:defRPr/>
            </a:pPr>
            <a:r>
              <a:rPr lang="en-US" sz="2800" b="1" dirty="0">
                <a:solidFill>
                  <a:schemeClr val="bg1"/>
                </a:solidFill>
                <a:latin typeface="+mn-lt"/>
              </a:rPr>
              <a:t>MS 2200: PART 1:2008</a:t>
            </a:r>
            <a:endParaRPr lang="en-US" sz="2800" dirty="0">
              <a:solidFill>
                <a:schemeClr val="bg1"/>
              </a:solidFill>
              <a:latin typeface="+mn-lt"/>
            </a:endParaRPr>
          </a:p>
        </p:txBody>
      </p:sp>
      <p:sp>
        <p:nvSpPr>
          <p:cNvPr id="5" name="Rectangle 8"/>
          <p:cNvSpPr>
            <a:spLocks noChangeArrowheads="1"/>
          </p:cNvSpPr>
          <p:nvPr/>
        </p:nvSpPr>
        <p:spPr bwMode="auto">
          <a:xfrm>
            <a:off x="152400" y="76200"/>
            <a:ext cx="8839200" cy="523875"/>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Calibri" pitchFamily="34" charset="0"/>
              </a:rPr>
              <a:t>Statements in Halal standards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1057275"/>
            <a:ext cx="8991600" cy="3540125"/>
          </a:xfrm>
          <a:prstGeom prst="rect">
            <a:avLst/>
          </a:prstGeom>
          <a:noFill/>
          <a:ln w="9525">
            <a:noFill/>
            <a:miter lim="800000"/>
            <a:headEnd/>
            <a:tailEnd/>
          </a:ln>
        </p:spPr>
        <p:txBody>
          <a:bodyPr>
            <a:spAutoFit/>
          </a:bodyPr>
          <a:lstStyle/>
          <a:p>
            <a:pPr marL="457200" indent="-457200">
              <a:lnSpc>
                <a:spcPct val="200000"/>
              </a:lnSpc>
              <a:buFont typeface="Courier New" pitchFamily="49" charset="0"/>
              <a:buChar char="o"/>
              <a:defRPr/>
            </a:pPr>
            <a:r>
              <a:rPr lang="en-US" sz="2800" b="1" dirty="0">
                <a:latin typeface="+mn-lt"/>
              </a:rPr>
              <a:t>4.15.1 Synthesized materials</a:t>
            </a:r>
            <a:endParaRPr lang="en-US" sz="2800" dirty="0">
              <a:latin typeface="+mn-lt"/>
            </a:endParaRPr>
          </a:p>
          <a:p>
            <a:pPr lvl="2">
              <a:lnSpc>
                <a:spcPct val="200000"/>
              </a:lnSpc>
              <a:defRPr/>
            </a:pPr>
            <a:r>
              <a:rPr lang="en-US" sz="2800" dirty="0">
                <a:latin typeface="+mn-lt"/>
              </a:rPr>
              <a:t>The sources and processing of synthesized materials shall comply with halal requirements. The usage of synthetic alcohol is permissible.</a:t>
            </a:r>
          </a:p>
        </p:txBody>
      </p:sp>
      <p:sp>
        <p:nvSpPr>
          <p:cNvPr id="4" name="Rectangle 8"/>
          <p:cNvSpPr>
            <a:spLocks noChangeArrowheads="1"/>
          </p:cNvSpPr>
          <p:nvPr/>
        </p:nvSpPr>
        <p:spPr bwMode="auto">
          <a:xfrm>
            <a:off x="152400" y="381000"/>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MS 2424: 2012</a:t>
            </a:r>
            <a:endParaRPr lang="en-US" sz="2800" dirty="0">
              <a:solidFill>
                <a:schemeClr val="bg1"/>
              </a:solidFill>
              <a:latin typeface="+mn-lt"/>
            </a:endParaRPr>
          </a:p>
        </p:txBody>
      </p:sp>
      <p:sp>
        <p:nvSpPr>
          <p:cNvPr id="5" name="Rectangle 8"/>
          <p:cNvSpPr>
            <a:spLocks noChangeArrowheads="1"/>
          </p:cNvSpPr>
          <p:nvPr/>
        </p:nvSpPr>
        <p:spPr bwMode="auto">
          <a:xfrm>
            <a:off x="152400" y="4572000"/>
            <a:ext cx="8763000" cy="1938338"/>
          </a:xfrm>
          <a:prstGeom prst="rect">
            <a:avLst/>
          </a:prstGeom>
          <a:noFill/>
          <a:ln>
            <a:noFill/>
          </a:ln>
          <a:extLst/>
        </p:spPr>
        <p:txBody>
          <a:bodyPr>
            <a:spAutoFit/>
          </a:bodyPr>
          <a:lstStyle/>
          <a:p>
            <a:pPr algn="just">
              <a:lnSpc>
                <a:spcPct val="150000"/>
              </a:lnSpc>
              <a:defRPr/>
            </a:pPr>
            <a:r>
              <a:rPr lang="en-US" sz="2000" dirty="0">
                <a:latin typeface="+mn-lt"/>
              </a:rPr>
              <a:t>The Malaysian standard is based on Shafei Mazhab that looks at alcohol regardless of its sources as Najis, here in this Malaysian standard its allow the use of only synthetic alcohol, however, and in small amounts, as its may be looks at it as negligible, Allah </a:t>
            </a:r>
            <a:r>
              <a:rPr lang="ar-KW" sz="2000" dirty="0">
                <a:latin typeface="+mn-lt"/>
              </a:rPr>
              <a:t>جل جلاله </a:t>
            </a:r>
            <a:r>
              <a:rPr lang="en-US" sz="2000" dirty="0">
                <a:latin typeface="+mn-lt"/>
              </a:rPr>
              <a:t> knows best.</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685800"/>
            <a:ext cx="8991600" cy="5141913"/>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defRPr/>
            </a:pPr>
            <a:r>
              <a:rPr lang="en-US" sz="2800" dirty="0">
                <a:latin typeface="+mn-lt"/>
              </a:rPr>
              <a:t>Those Mazhabs who are strict believer that Alcohol is not physically Najis at all regardless of its sources appears to be the most practical and appropriate view in terms of the current Halal industry, under the condition that their fatwa on alcohol as not physically Najis stand on a sound strong ground.</a:t>
            </a:r>
          </a:p>
        </p:txBody>
      </p:sp>
      <p:sp>
        <p:nvSpPr>
          <p:cNvPr id="4" name="Rectangle 8"/>
          <p:cNvSpPr>
            <a:spLocks noChangeArrowheads="1"/>
          </p:cNvSpPr>
          <p:nvPr/>
        </p:nvSpPr>
        <p:spPr bwMode="auto">
          <a:xfrm>
            <a:off x="152400" y="152400"/>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Comments</a:t>
            </a:r>
            <a:endParaRPr lang="en-US" sz="2800" dirty="0">
              <a:solidFill>
                <a:schemeClr val="bg1"/>
              </a:solidFill>
              <a:latin typeface="+mn-lt"/>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 y="1209675"/>
            <a:ext cx="8991600" cy="3540125"/>
          </a:xfrm>
          <a:prstGeom prst="rect">
            <a:avLst/>
          </a:prstGeom>
          <a:noFill/>
          <a:ln w="9525">
            <a:noFill/>
            <a:miter lim="800000"/>
            <a:headEnd/>
            <a:tailEnd/>
          </a:ln>
        </p:spPr>
        <p:txBody>
          <a:bodyPr>
            <a:spAutoFit/>
          </a:bodyPr>
          <a:lstStyle/>
          <a:p>
            <a:pPr marL="457200" indent="-457200">
              <a:lnSpc>
                <a:spcPct val="200000"/>
              </a:lnSpc>
              <a:buFont typeface="Courier New" pitchFamily="49" charset="0"/>
              <a:buChar char="o"/>
              <a:defRPr/>
            </a:pPr>
            <a:r>
              <a:rPr lang="en-US" sz="2800" dirty="0">
                <a:latin typeface="+mn-lt"/>
              </a:rPr>
              <a:t>To make Halal standards acceptable to all Mazhabs it should have a clear statement that read this way:</a:t>
            </a:r>
          </a:p>
          <a:p>
            <a:pPr lvl="3">
              <a:lnSpc>
                <a:spcPct val="200000"/>
              </a:lnSpc>
              <a:defRPr/>
            </a:pPr>
            <a:r>
              <a:rPr lang="en-US" sz="2800" b="1" dirty="0">
                <a:solidFill>
                  <a:srgbClr val="00B050"/>
                </a:solidFill>
                <a:latin typeface="+mn-lt"/>
              </a:rPr>
              <a:t>Materials that contain alcohol regardless of its sources are not permissible.</a:t>
            </a:r>
          </a:p>
        </p:txBody>
      </p:sp>
      <p:sp>
        <p:nvSpPr>
          <p:cNvPr id="3" name="Rectangle 8"/>
          <p:cNvSpPr>
            <a:spLocks noChangeArrowheads="1"/>
          </p:cNvSpPr>
          <p:nvPr/>
        </p:nvSpPr>
        <p:spPr bwMode="auto">
          <a:xfrm>
            <a:off x="152400" y="457200"/>
            <a:ext cx="8763000" cy="523875"/>
          </a:xfrm>
          <a:prstGeom prst="rect">
            <a:avLst/>
          </a:prstGeom>
          <a:solidFill>
            <a:schemeClr val="accent5">
              <a:lumMod val="50000"/>
            </a:schemeClr>
          </a:solidFill>
          <a:ln>
            <a:noFill/>
          </a:ln>
          <a:extLst/>
        </p:spPr>
        <p:txBody>
          <a:bodyPr>
            <a:spAutoFit/>
          </a:bodyPr>
          <a:lstStyle/>
          <a:p>
            <a:pPr>
              <a:defRPr/>
            </a:pPr>
            <a:r>
              <a:rPr lang="en-US" sz="2800" b="1" dirty="0">
                <a:solidFill>
                  <a:schemeClr val="bg1"/>
                </a:solidFill>
                <a:latin typeface="+mn-lt"/>
              </a:rPr>
              <a:t>Solution</a:t>
            </a:r>
            <a:endParaRPr lang="en-US" sz="2800" dirty="0">
              <a:solidFill>
                <a:schemeClr val="bg1"/>
              </a:solidFill>
              <a:latin typeface="+mn-lt"/>
            </a:endParaRPr>
          </a:p>
        </p:txBody>
      </p:sp>
      <p:sp>
        <p:nvSpPr>
          <p:cNvPr id="4" name="Rectangle 3"/>
          <p:cNvSpPr>
            <a:spLocks noChangeArrowheads="1"/>
          </p:cNvSpPr>
          <p:nvPr/>
        </p:nvSpPr>
        <p:spPr bwMode="auto">
          <a:xfrm>
            <a:off x="76200" y="4724400"/>
            <a:ext cx="8991600" cy="1695450"/>
          </a:xfrm>
          <a:prstGeom prst="rect">
            <a:avLst/>
          </a:prstGeom>
          <a:noFill/>
          <a:ln w="9525">
            <a:noFill/>
            <a:miter lim="800000"/>
            <a:headEnd/>
            <a:tailEnd/>
          </a:ln>
        </p:spPr>
        <p:txBody>
          <a:bodyPr>
            <a:spAutoFit/>
          </a:bodyPr>
          <a:lstStyle/>
          <a:p>
            <a:pPr marL="457200" indent="-457200">
              <a:lnSpc>
                <a:spcPct val="200000"/>
              </a:lnSpc>
              <a:buFont typeface="Courier New" pitchFamily="49" charset="0"/>
              <a:buChar char="o"/>
              <a:defRPr/>
            </a:pPr>
            <a:r>
              <a:rPr lang="en-US" sz="2800" dirty="0">
                <a:latin typeface="+mn-lt"/>
              </a:rPr>
              <a:t>Halal alternatives to Alcohol as a solvent is available, however, no one care to ask.</a:t>
            </a:r>
            <a:endParaRPr lang="en-US" sz="2800" b="1" dirty="0">
              <a:solidFill>
                <a:srgbClr val="00B050"/>
              </a:solidFill>
              <a:latin typeface="+mn-lt"/>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796925"/>
            <a:ext cx="8229600" cy="6002338"/>
          </a:xfrm>
          <a:prstGeom prst="rect">
            <a:avLst/>
          </a:prstGeom>
          <a:noFill/>
          <a:ln w="9525">
            <a:noFill/>
            <a:miter lim="800000"/>
            <a:headEnd/>
            <a:tailEnd/>
          </a:ln>
        </p:spPr>
        <p:txBody>
          <a:bodyPr>
            <a:spAutoFit/>
          </a:bodyPr>
          <a:lstStyle/>
          <a:p>
            <a:pPr algn="just">
              <a:lnSpc>
                <a:spcPct val="160000"/>
              </a:lnSpc>
              <a:buFont typeface="Courier New" pitchFamily="49" charset="0"/>
              <a:buChar char="o"/>
              <a:defRPr/>
            </a:pPr>
            <a:r>
              <a:rPr lang="en-GB" sz="2400" dirty="0">
                <a:latin typeface="+mn-lt"/>
              </a:rPr>
              <a:t> The real Halal can only be achieved by </a:t>
            </a:r>
            <a:r>
              <a:rPr lang="en-GB" sz="2400" b="1" dirty="0">
                <a:solidFill>
                  <a:srgbClr val="00B050"/>
                </a:solidFill>
                <a:latin typeface="+mn-lt"/>
              </a:rPr>
              <a:t>going strict Halal</a:t>
            </a:r>
            <a:r>
              <a:rPr lang="en-GB" sz="2400" dirty="0">
                <a:latin typeface="+mn-lt"/>
              </a:rPr>
              <a:t>.</a:t>
            </a:r>
          </a:p>
          <a:p>
            <a:pPr algn="just">
              <a:lnSpc>
                <a:spcPct val="160000"/>
              </a:lnSpc>
              <a:buFont typeface="Courier New" pitchFamily="49" charset="0"/>
              <a:buChar char="o"/>
              <a:defRPr/>
            </a:pPr>
            <a:r>
              <a:rPr lang="en-GB" sz="2400" dirty="0">
                <a:latin typeface="+mn-lt"/>
              </a:rPr>
              <a:t> Halal awareness is the key to solve many Halal issues.</a:t>
            </a:r>
          </a:p>
          <a:p>
            <a:pPr algn="just">
              <a:lnSpc>
                <a:spcPct val="160000"/>
              </a:lnSpc>
              <a:buFont typeface="Courier New" pitchFamily="49" charset="0"/>
              <a:buChar char="o"/>
              <a:defRPr/>
            </a:pPr>
            <a:r>
              <a:rPr lang="en-GB" sz="2400" dirty="0">
                <a:latin typeface="+mn-lt"/>
              </a:rPr>
              <a:t>  Alternatives to Haram can be provided in robust amounts.</a:t>
            </a:r>
          </a:p>
          <a:p>
            <a:pPr algn="just">
              <a:lnSpc>
                <a:spcPct val="160000"/>
              </a:lnSpc>
              <a:buFont typeface="Courier New" pitchFamily="49" charset="0"/>
              <a:buChar char="o"/>
              <a:defRPr/>
            </a:pPr>
            <a:r>
              <a:rPr lang="en-GB" sz="2400" dirty="0">
                <a:latin typeface="+mn-lt"/>
              </a:rPr>
              <a:t> Under normal circumstances, Haram materials are not allowed to be used for any purpose.</a:t>
            </a:r>
          </a:p>
          <a:p>
            <a:pPr algn="just">
              <a:lnSpc>
                <a:spcPct val="160000"/>
              </a:lnSpc>
              <a:buFont typeface="Courier New" pitchFamily="49" charset="0"/>
              <a:buChar char="o"/>
              <a:defRPr/>
            </a:pPr>
            <a:r>
              <a:rPr lang="en-US" sz="2400" dirty="0">
                <a:latin typeface="+mn-lt"/>
              </a:rPr>
              <a:t> Orders of Allah almighty delivered to us to implement them and not for maneuvering around them.</a:t>
            </a:r>
          </a:p>
          <a:p>
            <a:pPr algn="just">
              <a:lnSpc>
                <a:spcPct val="160000"/>
              </a:lnSpc>
              <a:buFont typeface="Courier New" pitchFamily="49" charset="0"/>
              <a:buChar char="o"/>
              <a:defRPr/>
            </a:pPr>
            <a:r>
              <a:rPr lang="en-US" sz="2400" dirty="0">
                <a:latin typeface="+mn-lt"/>
              </a:rPr>
              <a:t> Practically accredited Halal certification bodies are not under control of Halal accreditation bodies.</a:t>
            </a:r>
          </a:p>
          <a:p>
            <a:pPr algn="just">
              <a:lnSpc>
                <a:spcPct val="160000"/>
              </a:lnSpc>
              <a:buFont typeface="Courier New" pitchFamily="49" charset="0"/>
              <a:buChar char="o"/>
              <a:defRPr/>
            </a:pPr>
            <a:r>
              <a:rPr lang="en-US" sz="2400" dirty="0">
                <a:latin typeface="+mn-lt"/>
              </a:rPr>
              <a:t> Halal accreditation bodies are involved in Halal </a:t>
            </a:r>
            <a:r>
              <a:rPr lang="en-US" sz="2400" u="sng" dirty="0">
                <a:latin typeface="+mn-lt"/>
              </a:rPr>
              <a:t>businesswise</a:t>
            </a:r>
            <a:r>
              <a:rPr lang="en-US" sz="2400" dirty="0">
                <a:latin typeface="+mn-lt"/>
              </a:rPr>
              <a:t>.</a:t>
            </a:r>
          </a:p>
        </p:txBody>
      </p:sp>
      <p:sp>
        <p:nvSpPr>
          <p:cNvPr id="48131" name="Rectangle 2"/>
          <p:cNvSpPr>
            <a:spLocks noChangeArrowheads="1"/>
          </p:cNvSpPr>
          <p:nvPr/>
        </p:nvSpPr>
        <p:spPr bwMode="auto">
          <a:xfrm>
            <a:off x="304800" y="152400"/>
            <a:ext cx="8458200" cy="523875"/>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2800" b="1">
                <a:solidFill>
                  <a:schemeClr val="bg1"/>
                </a:solidFill>
                <a:latin typeface="+mn-lt"/>
                <a:cs typeface="Calibri" pitchFamily="34" charset="0"/>
              </a:rPr>
              <a:t>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609600"/>
            <a:ext cx="8229600" cy="6186488"/>
          </a:xfrm>
          <a:prstGeom prst="rect">
            <a:avLst/>
          </a:prstGeom>
          <a:noFill/>
          <a:ln w="9525">
            <a:noFill/>
            <a:miter lim="800000"/>
            <a:headEnd/>
            <a:tailEnd/>
          </a:ln>
        </p:spPr>
        <p:txBody>
          <a:bodyPr>
            <a:spAutoFit/>
          </a:bodyPr>
          <a:lstStyle/>
          <a:p>
            <a:pPr algn="just">
              <a:lnSpc>
                <a:spcPct val="200000"/>
              </a:lnSpc>
              <a:buFont typeface="Courier New" pitchFamily="49" charset="0"/>
              <a:buChar char="o"/>
              <a:defRPr/>
            </a:pPr>
            <a:r>
              <a:rPr lang="en-GB" sz="2200" dirty="0">
                <a:latin typeface="+mn-lt"/>
              </a:rPr>
              <a:t> Assessment of Halal Awareness must be conducted routinely.</a:t>
            </a:r>
          </a:p>
          <a:p>
            <a:pPr algn="just">
              <a:lnSpc>
                <a:spcPct val="200000"/>
              </a:lnSpc>
              <a:buFont typeface="Courier New" pitchFamily="49" charset="0"/>
              <a:buChar char="o"/>
              <a:defRPr/>
            </a:pPr>
            <a:r>
              <a:rPr lang="en-GB" sz="2200" dirty="0">
                <a:latin typeface="+mn-lt"/>
              </a:rPr>
              <a:t> Halal awareness programs must be established at early educations.</a:t>
            </a:r>
          </a:p>
          <a:p>
            <a:pPr algn="just">
              <a:lnSpc>
                <a:spcPct val="200000"/>
              </a:lnSpc>
              <a:buFont typeface="Courier New" pitchFamily="49" charset="0"/>
              <a:buChar char="o"/>
              <a:defRPr/>
            </a:pPr>
            <a:r>
              <a:rPr lang="en-GB" sz="2200" dirty="0">
                <a:latin typeface="+mn-lt"/>
              </a:rPr>
              <a:t> Muslim consumers should be educated on Halal terminologies and what do they imply in their daily life. </a:t>
            </a:r>
          </a:p>
          <a:p>
            <a:pPr algn="just">
              <a:lnSpc>
                <a:spcPct val="200000"/>
              </a:lnSpc>
              <a:buFont typeface="Courier New" pitchFamily="49" charset="0"/>
              <a:buChar char="o"/>
              <a:defRPr/>
            </a:pPr>
            <a:r>
              <a:rPr lang="en-GB" sz="2200" dirty="0">
                <a:latin typeface="+mn-lt"/>
              </a:rPr>
              <a:t> Muslim consumers should not rely totally in Halal on their governmental control agencies; they must depend on themselves by questioning before buy.</a:t>
            </a:r>
          </a:p>
          <a:p>
            <a:pPr algn="just">
              <a:lnSpc>
                <a:spcPct val="200000"/>
              </a:lnSpc>
              <a:buFont typeface="Courier New" pitchFamily="49" charset="0"/>
              <a:buChar char="o"/>
              <a:defRPr/>
            </a:pPr>
            <a:r>
              <a:rPr lang="en-GB" sz="2200" dirty="0">
                <a:latin typeface="+mn-lt"/>
              </a:rPr>
              <a:t> Governments should request from international companies to provide the real Halal on food and non-food items.</a:t>
            </a:r>
            <a:endParaRPr lang="en-GB" sz="2200" b="1" dirty="0">
              <a:solidFill>
                <a:srgbClr val="FF0000"/>
              </a:solidFill>
              <a:latin typeface="+mn-lt"/>
            </a:endParaRPr>
          </a:p>
        </p:txBody>
      </p:sp>
      <p:sp>
        <p:nvSpPr>
          <p:cNvPr id="49155" name="Rectangle 2"/>
          <p:cNvSpPr>
            <a:spLocks noChangeArrowheads="1"/>
          </p:cNvSpPr>
          <p:nvPr/>
        </p:nvSpPr>
        <p:spPr bwMode="auto">
          <a:xfrm>
            <a:off x="304800" y="152400"/>
            <a:ext cx="8458200" cy="461963"/>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2400" b="1">
                <a:solidFill>
                  <a:schemeClr val="bg1"/>
                </a:solidFill>
                <a:latin typeface="+mn-lt"/>
                <a:cs typeface="Calibri" pitchFamily="34" charset="0"/>
              </a:rPr>
              <a:t>Recommendations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381000"/>
            <a:ext cx="8229600" cy="1463675"/>
          </a:xfrm>
          <a:prstGeom prst="rect">
            <a:avLst/>
          </a:prstGeom>
          <a:noFill/>
          <a:ln w="9525">
            <a:noFill/>
            <a:miter lim="800000"/>
            <a:headEnd/>
            <a:tailEnd/>
          </a:ln>
        </p:spPr>
        <p:txBody>
          <a:bodyPr>
            <a:spAutoFit/>
          </a:bodyPr>
          <a:lstStyle/>
          <a:p>
            <a:pPr algn="just">
              <a:lnSpc>
                <a:spcPct val="200000"/>
              </a:lnSpc>
              <a:buFont typeface="Courier New" pitchFamily="49" charset="0"/>
              <a:buChar char="o"/>
              <a:defRPr/>
            </a:pPr>
            <a:r>
              <a:rPr lang="en-GB" sz="2400" dirty="0">
                <a:latin typeface="+mn-lt"/>
              </a:rPr>
              <a:t> Muslim scholars should unite with one opinion on Halal and Haram on emerging issues.</a:t>
            </a:r>
            <a:r>
              <a:rPr lang="ar-KW" sz="2400" b="1" dirty="0">
                <a:solidFill>
                  <a:srgbClr val="FF0000"/>
                </a:solidFill>
                <a:latin typeface="+mn-lt"/>
              </a:rPr>
              <a:t> </a:t>
            </a:r>
            <a:endParaRPr lang="en-GB" sz="2400" dirty="0">
              <a:latin typeface="+mn-lt"/>
            </a:endParaRPr>
          </a:p>
        </p:txBody>
      </p:sp>
      <p:sp>
        <p:nvSpPr>
          <p:cNvPr id="3" name="Text Box 4"/>
          <p:cNvSpPr txBox="1">
            <a:spLocks noChangeArrowheads="1"/>
          </p:cNvSpPr>
          <p:nvPr/>
        </p:nvSpPr>
        <p:spPr bwMode="auto">
          <a:xfrm>
            <a:off x="304800" y="1752600"/>
            <a:ext cx="8610600" cy="4937125"/>
          </a:xfrm>
          <a:prstGeom prst="rect">
            <a:avLst/>
          </a:prstGeom>
          <a:noFill/>
          <a:ln w="9525">
            <a:noFill/>
            <a:miter lim="800000"/>
            <a:headEnd/>
            <a:tailEnd/>
          </a:ln>
        </p:spPr>
        <p:txBody>
          <a:bodyPr>
            <a:spAutoFit/>
          </a:bodyPr>
          <a:lstStyle/>
          <a:p>
            <a:pPr algn="just">
              <a:lnSpc>
                <a:spcPct val="200000"/>
              </a:lnSpc>
              <a:buFont typeface="Courier New" pitchFamily="49" charset="0"/>
              <a:buChar char="o"/>
              <a:defRPr/>
            </a:pPr>
            <a:r>
              <a:rPr lang="en-US" sz="2300" dirty="0">
                <a:latin typeface="+mn-lt"/>
              </a:rPr>
              <a:t> Accreditation agencies must reorient themselves to focus mainly on Halal rather than solely on the requirements of quality management systems.</a:t>
            </a:r>
          </a:p>
          <a:p>
            <a:pPr algn="just">
              <a:lnSpc>
                <a:spcPct val="200000"/>
              </a:lnSpc>
              <a:buFont typeface="Courier New" pitchFamily="49" charset="0"/>
              <a:buChar char="o"/>
              <a:defRPr/>
            </a:pPr>
            <a:r>
              <a:rPr lang="en-US" sz="2300" dirty="0">
                <a:latin typeface="+mn-lt"/>
              </a:rPr>
              <a:t> Finally, government bodies concerned in pursuing halal should establish a deterrent punishments </a:t>
            </a:r>
            <a:r>
              <a:rPr lang="ar-KW" sz="2300" b="1" dirty="0">
                <a:latin typeface="+mn-lt"/>
              </a:rPr>
              <a:t>عقوبات</a:t>
            </a:r>
            <a:r>
              <a:rPr lang="ar-KW" sz="2300" dirty="0">
                <a:latin typeface="+mn-lt"/>
              </a:rPr>
              <a:t> </a:t>
            </a:r>
            <a:r>
              <a:rPr lang="ar-KW" sz="2300" b="1" dirty="0">
                <a:latin typeface="+mn-lt"/>
              </a:rPr>
              <a:t>رادعة</a:t>
            </a:r>
            <a:r>
              <a:rPr lang="en-US" sz="2300" b="1" dirty="0">
                <a:latin typeface="+mn-lt"/>
              </a:rPr>
              <a:t> </a:t>
            </a:r>
            <a:r>
              <a:rPr lang="en-US" sz="2300" dirty="0">
                <a:latin typeface="+mn-lt"/>
              </a:rPr>
              <a:t>to anyone who begs </a:t>
            </a:r>
            <a:r>
              <a:rPr lang="ar-KW" sz="2300" b="1" dirty="0">
                <a:latin typeface="+mn-lt"/>
              </a:rPr>
              <a:t>يسول</a:t>
            </a:r>
            <a:r>
              <a:rPr lang="en-US" sz="2300" dirty="0">
                <a:latin typeface="+mn-lt"/>
              </a:rPr>
              <a:t> himself by passing transactions for non-conformity Halal shipments.</a:t>
            </a:r>
            <a:endParaRPr lang="en-US" sz="23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735013"/>
            <a:ext cx="8229600" cy="5354637"/>
          </a:xfrm>
          <a:prstGeom prst="rect">
            <a:avLst/>
          </a:prstGeom>
          <a:noFill/>
          <a:ln w="9525">
            <a:noFill/>
            <a:miter lim="800000"/>
            <a:headEnd/>
            <a:tailEnd/>
          </a:ln>
        </p:spPr>
        <p:txBody>
          <a:bodyPr>
            <a:spAutoFit/>
          </a:bodyPr>
          <a:lstStyle/>
          <a:p>
            <a:pPr marL="342900" indent="-342900" algn="just">
              <a:buFont typeface="Arial" pitchFamily="34" charset="0"/>
              <a:buChar char="•"/>
              <a:defRPr/>
            </a:pPr>
            <a:r>
              <a:rPr lang="en-GB" dirty="0">
                <a:latin typeface="+mn-lt"/>
              </a:rPr>
              <a:t>This article was originally written in Arabic and taken from the book “My Food, under review for 2018”, by its author Dr. Hani </a:t>
            </a:r>
            <a:r>
              <a:rPr lang="en-GB" dirty="0" err="1">
                <a:latin typeface="+mn-lt"/>
              </a:rPr>
              <a:t>Mansour</a:t>
            </a:r>
            <a:r>
              <a:rPr lang="en-GB" dirty="0">
                <a:latin typeface="+mn-lt"/>
              </a:rPr>
              <a:t> </a:t>
            </a:r>
            <a:r>
              <a:rPr lang="en-GB" dirty="0" err="1">
                <a:latin typeface="+mn-lt"/>
              </a:rPr>
              <a:t>Mosa</a:t>
            </a:r>
            <a:r>
              <a:rPr lang="en-GB" dirty="0">
                <a:latin typeface="+mn-lt"/>
              </a:rPr>
              <a:t> Al-</a:t>
            </a:r>
            <a:r>
              <a:rPr lang="en-GB" dirty="0" err="1">
                <a:latin typeface="+mn-lt"/>
              </a:rPr>
              <a:t>Mazeedi</a:t>
            </a:r>
            <a:r>
              <a:rPr lang="en-GB" dirty="0">
                <a:latin typeface="+mn-lt"/>
              </a:rPr>
              <a:t>. Kuwait Institute for Scientific Research.</a:t>
            </a:r>
            <a:r>
              <a:rPr lang="ar-KW" dirty="0">
                <a:latin typeface="+mn-lt"/>
              </a:rPr>
              <a:t>    </a:t>
            </a:r>
            <a:endParaRPr lang="en-US" dirty="0">
              <a:latin typeface="+mn-lt"/>
            </a:endParaRPr>
          </a:p>
          <a:p>
            <a:pPr marL="342900" indent="-342900" algn="just">
              <a:buFont typeface="Arial" pitchFamily="34" charset="0"/>
              <a:buChar char="•"/>
              <a:defRPr/>
            </a:pPr>
            <a:r>
              <a:rPr lang="en-US" dirty="0">
                <a:latin typeface="+mn-lt"/>
                <a:cs typeface="Times New Roman" pitchFamily="18" charset="0"/>
              </a:rPr>
              <a:t>Mufti Syed </a:t>
            </a:r>
            <a:r>
              <a:rPr lang="en-US" dirty="0" err="1">
                <a:latin typeface="+mn-lt"/>
                <a:cs typeface="Times New Roman" pitchFamily="18" charset="0"/>
              </a:rPr>
              <a:t>Arif</a:t>
            </a:r>
            <a:r>
              <a:rPr lang="en-US" dirty="0">
                <a:latin typeface="+mn-lt"/>
                <a:cs typeface="Times New Roman" pitchFamily="18" charset="0"/>
              </a:rPr>
              <a:t> Ali Shah (2017), The </a:t>
            </a:r>
            <a:r>
              <a:rPr lang="en-US" dirty="0" err="1">
                <a:latin typeface="+mn-lt"/>
                <a:cs typeface="Times New Roman" pitchFamily="18" charset="0"/>
              </a:rPr>
              <a:t>shari’ah</a:t>
            </a:r>
            <a:r>
              <a:rPr lang="en-US" dirty="0">
                <a:latin typeface="+mn-lt"/>
                <a:cs typeface="Times New Roman" pitchFamily="18" charset="0"/>
              </a:rPr>
              <a:t> laws regarding Alcohol in light of the Quran, Sunnah and Islamic jurisprudence, SANHA Halal Associates Pakistan.</a:t>
            </a:r>
          </a:p>
          <a:p>
            <a:pPr marL="342900" indent="-342900" algn="just">
              <a:buFont typeface="Arial" pitchFamily="34" charset="0"/>
              <a:buChar char="•"/>
              <a:defRPr/>
            </a:pPr>
            <a:r>
              <a:rPr lang="en-US" dirty="0">
                <a:latin typeface="+mn-lt"/>
              </a:rPr>
              <a:t>MS 1500 (2009) (English): HALAL FOOD - PRODUCTION, PREPARATION, HANDLING AND STORAGE - GENERAL GUIDELINES (SECOND REVISION).</a:t>
            </a:r>
          </a:p>
          <a:p>
            <a:pPr marL="342900" indent="-342900" algn="just">
              <a:buFont typeface="Arial" pitchFamily="34" charset="0"/>
              <a:buChar char="•"/>
              <a:defRPr/>
            </a:pPr>
            <a:r>
              <a:rPr lang="en-US" dirty="0">
                <a:latin typeface="+mn-lt"/>
              </a:rPr>
              <a:t>MS 2200-1 (2008) (English): ISLAMIC CONSUMER GOODS - PART 1: COSMETIC AND PERSONAL CARE - GENERAL GUIDELINES.</a:t>
            </a:r>
          </a:p>
          <a:p>
            <a:pPr marL="342900" indent="-342900" algn="just">
              <a:buFont typeface="Arial" pitchFamily="34" charset="0"/>
              <a:buChar char="•"/>
              <a:defRPr/>
            </a:pPr>
            <a:r>
              <a:rPr lang="en-US" dirty="0">
                <a:latin typeface="+mn-lt"/>
              </a:rPr>
              <a:t>MS 2424 (2012) (English): Halal Pharmaceuticals - General guidelines</a:t>
            </a:r>
          </a:p>
          <a:p>
            <a:pPr marL="342900" indent="-342900" algn="just">
              <a:buFont typeface="Arial" pitchFamily="34" charset="0"/>
              <a:buChar char="•"/>
              <a:defRPr/>
            </a:pPr>
            <a:r>
              <a:rPr lang="en-US" dirty="0">
                <a:latin typeface="+mn-lt"/>
              </a:rPr>
              <a:t>GSO 993 / 1998, ANIMAL SLAUGHTERING REQUIREMENTS ACCORDING TO ISLAMIC LAW</a:t>
            </a:r>
          </a:p>
          <a:p>
            <a:pPr marL="342900" indent="-342900" algn="just">
              <a:buFont typeface="Arial" pitchFamily="34" charset="0"/>
              <a:buChar char="•"/>
              <a:defRPr/>
            </a:pPr>
            <a:r>
              <a:rPr lang="en-US" dirty="0">
                <a:latin typeface="+mn-lt"/>
              </a:rPr>
              <a:t>PBD 24 : 2006 , PIAWAI BRUNEI DARUSSALAM BRUNEI DARUSSALAM STANDARD, Brunei Darussalam Standard For Halal Food.</a:t>
            </a:r>
          </a:p>
          <a:p>
            <a:pPr marL="342900" indent="-342900" algn="just">
              <a:buFont typeface="Arial" pitchFamily="34" charset="0"/>
              <a:buChar char="•"/>
              <a:defRPr/>
            </a:pPr>
            <a:r>
              <a:rPr lang="tr-TR" dirty="0">
                <a:latin typeface="+mn-lt"/>
              </a:rPr>
              <a:t>OIC/SMIIC 1: 2011</a:t>
            </a:r>
            <a:r>
              <a:rPr lang="en-US" dirty="0">
                <a:latin typeface="+mn-lt"/>
              </a:rPr>
              <a:t>, </a:t>
            </a:r>
            <a:r>
              <a:rPr lang="en-GB" dirty="0">
                <a:latin typeface="+mn-lt"/>
              </a:rPr>
              <a:t>General Guidelines on Halal Food.</a:t>
            </a:r>
          </a:p>
          <a:p>
            <a:pPr marL="342900" indent="-342900" algn="just">
              <a:buFont typeface="Arial" pitchFamily="34" charset="0"/>
              <a:buChar char="•"/>
              <a:defRPr/>
            </a:pPr>
            <a:r>
              <a:rPr lang="en-US" dirty="0">
                <a:latin typeface="+mn-lt"/>
              </a:rPr>
              <a:t>IIFA Resolution # </a:t>
            </a:r>
            <a:r>
              <a:rPr lang="ar-SA" dirty="0">
                <a:latin typeface="+mn-lt"/>
              </a:rPr>
              <a:t>95 (3/10)</a:t>
            </a:r>
            <a:endParaRPr lang="en-US" dirty="0">
              <a:latin typeface="+mn-lt"/>
            </a:endParaRPr>
          </a:p>
          <a:p>
            <a:pPr marL="342900" indent="-342900" algn="just">
              <a:buFont typeface="Arial" pitchFamily="34" charset="0"/>
              <a:buChar char="•"/>
              <a:defRPr/>
            </a:pPr>
            <a:r>
              <a:rPr lang="en-US" dirty="0">
                <a:latin typeface="+mn-lt"/>
              </a:rPr>
              <a:t>TAS 8400-2007, THAI AGRICULTURAL STANDARD, HALAL FOOD</a:t>
            </a:r>
          </a:p>
          <a:p>
            <a:pPr marL="342900" indent="-342900" algn="just">
              <a:buFont typeface="Arial" pitchFamily="34" charset="0"/>
              <a:buChar char="•"/>
              <a:defRPr/>
            </a:pPr>
            <a:r>
              <a:rPr lang="en-US" dirty="0">
                <a:latin typeface="+mn-lt"/>
              </a:rPr>
              <a:t>The Central Islamic Committee of Thailand General Guidelines on Halal Products, THS 24000: 2552</a:t>
            </a:r>
          </a:p>
        </p:txBody>
      </p:sp>
      <p:sp>
        <p:nvSpPr>
          <p:cNvPr id="51203" name="Rectangle 2"/>
          <p:cNvSpPr>
            <a:spLocks noChangeArrowheads="1"/>
          </p:cNvSpPr>
          <p:nvPr/>
        </p:nvSpPr>
        <p:spPr bwMode="auto">
          <a:xfrm>
            <a:off x="304800" y="152400"/>
            <a:ext cx="8458200" cy="461963"/>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2400">
                <a:solidFill>
                  <a:schemeClr val="bg1"/>
                </a:solidFill>
                <a:latin typeface="+mn-lt"/>
                <a:cs typeface="Calibri" pitchFamily="34" charset="0"/>
              </a:rPr>
              <a:t>References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2"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52227" name="Picture 13"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52228" name="Text Box 4"/>
          <p:cNvSpPr txBox="1">
            <a:spLocks noChangeArrowheads="1"/>
          </p:cNvSpPr>
          <p:nvPr/>
        </p:nvSpPr>
        <p:spPr bwMode="auto">
          <a:xfrm>
            <a:off x="142868" y="2574925"/>
            <a:ext cx="3429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0">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rtl="1" eaLnBrk="1" hangingPunct="1">
              <a:defRPr/>
            </a:pPr>
            <a:r>
              <a:rPr lang="ar-SA" sz="2000" b="1" dirty="0" smtClean="0">
                <a:solidFill>
                  <a:srgbClr val="0070C0"/>
                </a:solidFill>
                <a:latin typeface="+mn-lt"/>
                <a:cs typeface="Simplified Arabic" pitchFamily="18" charset="-78"/>
              </a:rPr>
              <a:t>سبحنك اللهم وبحمدك أشهد أن لا إله إلا أنت، أستغفرك وأتوب إليك</a:t>
            </a:r>
            <a:endParaRPr lang="en-US" sz="2000" b="1" dirty="0" smtClean="0">
              <a:solidFill>
                <a:srgbClr val="0070C0"/>
              </a:solidFill>
              <a:latin typeface="+mn-lt"/>
              <a:cs typeface="Simplified Arabic" pitchFamily="18" charset="-78"/>
            </a:endParaRPr>
          </a:p>
        </p:txBody>
      </p:sp>
      <p:sp>
        <p:nvSpPr>
          <p:cNvPr id="52230" name="Text Box 79"/>
          <p:cNvSpPr txBox="1">
            <a:spLocks noChangeArrowheads="1"/>
          </p:cNvSpPr>
          <p:nvPr/>
        </p:nvSpPr>
        <p:spPr bwMode="auto">
          <a:xfrm>
            <a:off x="152400" y="4251325"/>
            <a:ext cx="3752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rtl="1" eaLnBrk="1" hangingPunct="1">
              <a:defRPr/>
            </a:pPr>
            <a:r>
              <a:rPr lang="ar-KW" b="1" smtClean="0">
                <a:solidFill>
                  <a:srgbClr val="0070C0"/>
                </a:solidFill>
                <a:latin typeface="+mn-lt"/>
                <a:cs typeface="Simplified Arabic" pitchFamily="18" charset="-78"/>
              </a:rPr>
              <a:t>د. هاني منصور المزيدي </a:t>
            </a:r>
          </a:p>
          <a:p>
            <a:pPr algn="ctr" eaLnBrk="1" hangingPunct="1">
              <a:defRPr/>
            </a:pPr>
            <a:r>
              <a:rPr lang="ar-KW" b="1" smtClean="0">
                <a:solidFill>
                  <a:srgbClr val="0070C0"/>
                </a:solidFill>
                <a:latin typeface="+mn-lt"/>
                <a:cs typeface="Simplified Arabic" pitchFamily="18" charset="-78"/>
              </a:rPr>
              <a:t>مع الأخ أمجد محبوب في أستراليا سنة 1981</a:t>
            </a:r>
            <a:endParaRPr lang="en-US" b="1" smtClean="0">
              <a:solidFill>
                <a:srgbClr val="0070C0"/>
              </a:solidFill>
              <a:latin typeface="+mn-lt"/>
              <a:cs typeface="Simplified Arabic" pitchFamily="18" charset="-78"/>
            </a:endParaRPr>
          </a:p>
        </p:txBody>
      </p:sp>
      <p:sp>
        <p:nvSpPr>
          <p:cNvPr id="7" name="Rectangle 6"/>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dirty="0">
                <a:solidFill>
                  <a:srgbClr val="0070C0"/>
                </a:solidFill>
                <a:latin typeface="+mn-lt"/>
                <a:ea typeface="ＭＳ Ｐゴシック" pitchFamily="34" charset="-128"/>
                <a:cs typeface="+mj-cs"/>
              </a:rPr>
              <a:t>Dr. Hani </a:t>
            </a:r>
            <a:r>
              <a:rPr lang="en-US" dirty="0" err="1">
                <a:solidFill>
                  <a:srgbClr val="0070C0"/>
                </a:solidFill>
                <a:latin typeface="+mn-lt"/>
                <a:ea typeface="ＭＳ Ｐゴシック" pitchFamily="34" charset="-128"/>
                <a:cs typeface="+mj-cs"/>
              </a:rPr>
              <a:t>Mansour</a:t>
            </a:r>
            <a:r>
              <a:rPr lang="en-US" dirty="0">
                <a:solidFill>
                  <a:srgbClr val="0070C0"/>
                </a:solidFill>
                <a:latin typeface="+mn-lt"/>
                <a:ea typeface="ＭＳ Ｐゴシック" pitchFamily="34" charset="-128"/>
                <a:cs typeface="+mj-cs"/>
              </a:rPr>
              <a:t> Al-</a:t>
            </a:r>
            <a:r>
              <a:rPr lang="en-US" dirty="0" err="1">
                <a:solidFill>
                  <a:srgbClr val="0070C0"/>
                </a:solidFill>
                <a:latin typeface="+mn-lt"/>
                <a:ea typeface="ＭＳ Ｐゴシック" pitchFamily="34" charset="-128"/>
                <a:cs typeface="+mj-cs"/>
              </a:rPr>
              <a:t>Mazeedi</a:t>
            </a:r>
            <a:endParaRPr lang="en-US" dirty="0">
              <a:solidFill>
                <a:srgbClr val="0070C0"/>
              </a:solidFill>
              <a:latin typeface="+mn-lt"/>
              <a:ea typeface="ＭＳ Ｐゴシック" pitchFamily="34" charset="-128"/>
              <a:cs typeface="+mj-cs"/>
            </a:endParaRPr>
          </a:p>
          <a:p>
            <a:pPr algn="ctr">
              <a:defRPr/>
            </a:pPr>
            <a:r>
              <a:rPr lang="en-US" dirty="0">
                <a:solidFill>
                  <a:srgbClr val="0070C0"/>
                </a:solidFill>
                <a:latin typeface="+mn-lt"/>
                <a:ea typeface="ＭＳ Ｐゴシック" pitchFamily="34" charset="-128"/>
                <a:cs typeface="+mj-cs"/>
              </a:rPr>
              <a:t>With brother </a:t>
            </a:r>
            <a:r>
              <a:rPr lang="en-US" dirty="0" err="1">
                <a:solidFill>
                  <a:srgbClr val="0070C0"/>
                </a:solidFill>
                <a:latin typeface="+mn-lt"/>
                <a:ea typeface="ＭＳ Ｐゴシック" pitchFamily="34" charset="-128"/>
                <a:cs typeface="+mj-cs"/>
              </a:rPr>
              <a:t>Amjad</a:t>
            </a:r>
            <a:r>
              <a:rPr lang="en-US" dirty="0">
                <a:solidFill>
                  <a:srgbClr val="0070C0"/>
                </a:solidFill>
                <a:latin typeface="+mn-lt"/>
                <a:ea typeface="ＭＳ Ｐゴシック" pitchFamily="34" charset="-128"/>
                <a:cs typeface="+mj-cs"/>
              </a:rPr>
              <a:t> </a:t>
            </a:r>
            <a:r>
              <a:rPr lang="en-US" dirty="0" err="1">
                <a:solidFill>
                  <a:srgbClr val="0070C0"/>
                </a:solidFill>
                <a:latin typeface="+mn-lt"/>
                <a:ea typeface="ＭＳ Ｐゴシック" pitchFamily="34" charset="-128"/>
                <a:cs typeface="+mj-cs"/>
              </a:rPr>
              <a:t>Mahboob</a:t>
            </a:r>
            <a:r>
              <a:rPr lang="en-US" dirty="0">
                <a:solidFill>
                  <a:srgbClr val="0070C0"/>
                </a:solidFill>
                <a:latin typeface="+mn-lt"/>
                <a:ea typeface="ＭＳ Ｐゴシック" pitchFamily="34" charset="-128"/>
                <a:cs typeface="+mj-cs"/>
              </a:rPr>
              <a:t> in Australia in 1981</a:t>
            </a:r>
          </a:p>
        </p:txBody>
      </p:sp>
      <p:sp>
        <p:nvSpPr>
          <p:cNvPr id="52232" name="Title 1"/>
          <p:cNvSpPr txBox="1">
            <a:spLocks/>
          </p:cNvSpPr>
          <p:nvPr/>
        </p:nvSpPr>
        <p:spPr bwMode="auto">
          <a:xfrm>
            <a:off x="-57150" y="82550"/>
            <a:ext cx="3810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r>
              <a:rPr lang="ar-KW" sz="4400" b="1" smtClean="0">
                <a:latin typeface="+mn-lt"/>
              </a:rPr>
              <a:t>شكراً لاستماعكم</a:t>
            </a:r>
            <a:endParaRPr lang="en-US" sz="4400" b="1" smtClean="0">
              <a:latin typeface="+mn-lt"/>
              <a:cs typeface="Arial" charset="0"/>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414"/>
            <a:ext cx="9144000" cy="83671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chemeClr val="tx1"/>
                </a:solidFill>
                <a:latin typeface="Times New Roman" pitchFamily="18" charset="0"/>
                <a:ea typeface="ＭＳ Ｐゴシック" charset="-128"/>
                <a:cs typeface="Times New Roman" pitchFamily="18" charset="0"/>
              </a:rPr>
              <a:t>Content</a:t>
            </a:r>
            <a:endParaRPr lang="en-MY" sz="4400" b="1" dirty="0">
              <a:solidFill>
                <a:schemeClr val="tx1"/>
              </a:solidFill>
              <a:latin typeface="Times New Roman" pitchFamily="18" charset="0"/>
              <a:ea typeface="ＭＳ Ｐゴシック" charset="-128"/>
              <a:cs typeface="Times New Roman" pitchFamily="18" charset="0"/>
            </a:endParaRPr>
          </a:p>
        </p:txBody>
      </p:sp>
      <p:sp>
        <p:nvSpPr>
          <p:cNvPr id="6" name="Content Placeholder 2"/>
          <p:cNvSpPr txBox="1">
            <a:spLocks/>
          </p:cNvSpPr>
          <p:nvPr/>
        </p:nvSpPr>
        <p:spPr bwMode="auto">
          <a:xfrm>
            <a:off x="457200" y="1138214"/>
            <a:ext cx="8534400" cy="5181600"/>
          </a:xfrm>
          <a:prstGeom prst="rect">
            <a:avLst/>
          </a:prstGeom>
          <a:noFill/>
          <a:ln>
            <a:noFill/>
          </a:ln>
          <a:extLst/>
        </p:spPr>
        <p:txBody>
          <a:bodyPr/>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1pPr>
            <a:lvl2pPr marL="742950" indent="-28575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2pPr>
            <a:lvl3pPr marL="1143000" indent="-22860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3pPr>
            <a:lvl4pPr marL="1600200" indent="-22860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4pPr>
            <a:lvl5pPr marL="2057400" indent="-22860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9pPr>
          </a:lstStyle>
          <a:p>
            <a:pPr marL="457200" indent="-457200" eaLnBrk="1" hangingPunct="1">
              <a:lnSpc>
                <a:spcPct val="150000"/>
              </a:lnSpc>
              <a:spcBef>
                <a:spcPts val="600"/>
              </a:spcBef>
              <a:buFont typeface="Courier New" pitchFamily="49" charset="0"/>
              <a:buChar char="o"/>
              <a:defRPr/>
            </a:pPr>
            <a:r>
              <a:rPr lang="en-US" sz="2800" dirty="0" smtClean="0">
                <a:latin typeface="+mn-lt"/>
                <a:cs typeface="Times New Roman" pitchFamily="18" charset="0"/>
              </a:rPr>
              <a:t>Introduction</a:t>
            </a:r>
          </a:p>
          <a:p>
            <a:pPr marL="457200" indent="-457200" algn="just">
              <a:lnSpc>
                <a:spcPct val="150000"/>
              </a:lnSpc>
              <a:spcBef>
                <a:spcPts val="600"/>
              </a:spcBef>
              <a:buFont typeface="Courier New" pitchFamily="49" charset="0"/>
              <a:buChar char="o"/>
              <a:defRPr/>
            </a:pPr>
            <a:r>
              <a:rPr lang="en-US" sz="2800" dirty="0" smtClean="0">
                <a:latin typeface="+mn-lt"/>
                <a:cs typeface="Calibri" pitchFamily="34" charset="0"/>
              </a:rPr>
              <a:t>Definitions</a:t>
            </a:r>
          </a:p>
          <a:p>
            <a:pPr marL="457200" indent="-457200" algn="just">
              <a:lnSpc>
                <a:spcPct val="150000"/>
              </a:lnSpc>
              <a:spcBef>
                <a:spcPts val="600"/>
              </a:spcBef>
              <a:buFont typeface="Courier New" pitchFamily="49" charset="0"/>
              <a:buChar char="o"/>
              <a:defRPr/>
            </a:pPr>
            <a:r>
              <a:rPr lang="en-US" sz="2800" dirty="0" smtClean="0">
                <a:latin typeface="+mn-lt"/>
                <a:cs typeface="Calibri" pitchFamily="34" charset="0"/>
              </a:rPr>
              <a:t>Statements from Halal fatwas and Halal standards</a:t>
            </a:r>
          </a:p>
          <a:p>
            <a:pPr marL="457200" indent="-457200" algn="just">
              <a:lnSpc>
                <a:spcPct val="150000"/>
              </a:lnSpc>
              <a:spcBef>
                <a:spcPts val="600"/>
              </a:spcBef>
              <a:buFont typeface="Courier New" pitchFamily="49" charset="0"/>
              <a:buChar char="o"/>
              <a:defRPr/>
            </a:pPr>
            <a:r>
              <a:rPr lang="en-US" sz="2800" dirty="0" smtClean="0">
                <a:latin typeface="+mn-lt"/>
                <a:cs typeface="Calibri" pitchFamily="34" charset="0"/>
              </a:rPr>
              <a:t>Comments</a:t>
            </a:r>
          </a:p>
          <a:p>
            <a:pPr marL="457200" indent="-457200" algn="just">
              <a:lnSpc>
                <a:spcPct val="150000"/>
              </a:lnSpc>
              <a:spcBef>
                <a:spcPts val="600"/>
              </a:spcBef>
              <a:buFont typeface="Courier New" pitchFamily="49" charset="0"/>
              <a:buChar char="o"/>
              <a:defRPr/>
            </a:pPr>
            <a:r>
              <a:rPr lang="en-US" sz="2800" dirty="0" smtClean="0">
                <a:latin typeface="+mn-lt"/>
                <a:cs typeface="Calibri" pitchFamily="34" charset="0"/>
              </a:rPr>
              <a:t>Solutions</a:t>
            </a:r>
          </a:p>
          <a:p>
            <a:pPr marL="457200" indent="-457200" eaLnBrk="1" hangingPunct="1">
              <a:lnSpc>
                <a:spcPct val="150000"/>
              </a:lnSpc>
              <a:spcBef>
                <a:spcPts val="600"/>
              </a:spcBef>
              <a:buFont typeface="Courier New" pitchFamily="49" charset="0"/>
              <a:buChar char="o"/>
              <a:defRPr/>
            </a:pPr>
            <a:r>
              <a:rPr lang="en-US" sz="2800" dirty="0" smtClean="0">
                <a:latin typeface="+mn-lt"/>
                <a:cs typeface="Times New Roman" pitchFamily="18" charset="0"/>
              </a:rPr>
              <a:t>Conclusions</a:t>
            </a:r>
          </a:p>
          <a:p>
            <a:pPr marL="457200" indent="-457200" eaLnBrk="1" hangingPunct="1">
              <a:lnSpc>
                <a:spcPct val="150000"/>
              </a:lnSpc>
              <a:spcBef>
                <a:spcPts val="600"/>
              </a:spcBef>
              <a:buFont typeface="Courier New" pitchFamily="49" charset="0"/>
              <a:buChar char="o"/>
              <a:defRPr/>
            </a:pPr>
            <a:r>
              <a:rPr lang="en-US" sz="2800" dirty="0" smtClean="0">
                <a:latin typeface="+mn-lt"/>
                <a:cs typeface="Times New Roman" pitchFamily="18" charset="0"/>
              </a:rPr>
              <a:t>Recommendations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228600" y="228600"/>
            <a:ext cx="8534400" cy="523875"/>
          </a:xfrm>
          <a:prstGeom prst="rect">
            <a:avLst/>
          </a:prstGeom>
          <a:solidFill>
            <a:srgbClr val="00B050"/>
          </a:solidFill>
          <a:ln w="9525">
            <a:noFill/>
            <a:miter lim="800000"/>
            <a:headEnd/>
            <a:tailEnd/>
          </a:ln>
        </p:spPr>
        <p:txBody>
          <a:bodyPr>
            <a:spAutoFit/>
          </a:bodyPr>
          <a:lstStyle/>
          <a:p>
            <a:pPr algn="just"/>
            <a:r>
              <a:rPr lang="en-US" sz="2800" b="1">
                <a:solidFill>
                  <a:schemeClr val="bg1"/>
                </a:solidFill>
                <a:latin typeface="Calibri" pitchFamily="34" charset="0"/>
              </a:rPr>
              <a:t>Introduction</a:t>
            </a:r>
          </a:p>
        </p:txBody>
      </p:sp>
      <p:sp>
        <p:nvSpPr>
          <p:cNvPr id="9219" name="Text Box 4"/>
          <p:cNvSpPr txBox="1">
            <a:spLocks noChangeArrowheads="1"/>
          </p:cNvSpPr>
          <p:nvPr/>
        </p:nvSpPr>
        <p:spPr bwMode="auto">
          <a:xfrm>
            <a:off x="304800" y="1008063"/>
            <a:ext cx="8382000" cy="1963737"/>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eaLnBrk="1" fontAlgn="auto" hangingPunct="1">
              <a:lnSpc>
                <a:spcPct val="150000"/>
              </a:lnSpc>
              <a:spcBef>
                <a:spcPts val="1800"/>
              </a:spcBef>
              <a:spcAft>
                <a:spcPts val="0"/>
              </a:spcAft>
              <a:buFont typeface="Arial" pitchFamily="34" charset="0"/>
              <a:buChar char="•"/>
              <a:defRPr/>
            </a:pPr>
            <a:r>
              <a:rPr lang="en-US" sz="2800" dirty="0" smtClean="0">
                <a:latin typeface="+mn-lt"/>
              </a:rPr>
              <a:t>Halal standards are references, the law, the criteria that differentiate between what is acceptable from what is not acceptable in any trades.</a:t>
            </a:r>
          </a:p>
        </p:txBody>
      </p:sp>
      <p:sp>
        <p:nvSpPr>
          <p:cNvPr id="4" name="Text Box 4"/>
          <p:cNvSpPr txBox="1">
            <a:spLocks noChangeArrowheads="1"/>
          </p:cNvSpPr>
          <p:nvPr/>
        </p:nvSpPr>
        <p:spPr bwMode="auto">
          <a:xfrm>
            <a:off x="304800" y="3124200"/>
            <a:ext cx="8382000" cy="2611438"/>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eaLnBrk="1" fontAlgn="auto" hangingPunct="1">
              <a:lnSpc>
                <a:spcPct val="150000"/>
              </a:lnSpc>
              <a:spcBef>
                <a:spcPts val="1800"/>
              </a:spcBef>
              <a:spcAft>
                <a:spcPts val="0"/>
              </a:spcAft>
              <a:buFont typeface="Arial" pitchFamily="34" charset="0"/>
              <a:buChar char="•"/>
              <a:defRPr/>
            </a:pPr>
            <a:r>
              <a:rPr lang="en-US" sz="2800" dirty="0" smtClean="0">
                <a:latin typeface="+mn-lt"/>
              </a:rPr>
              <a:t>It is the contract between three parties: the service or product requester</a:t>
            </a:r>
            <a:r>
              <a:rPr lang="en-US" sz="2800" b="1" baseline="30000" dirty="0" smtClean="0">
                <a:solidFill>
                  <a:srgbClr val="FF0000"/>
                </a:solidFill>
              </a:rPr>
              <a:t>1</a:t>
            </a:r>
            <a:r>
              <a:rPr lang="en-US" sz="2800" dirty="0" smtClean="0">
                <a:latin typeface="+mn-lt"/>
              </a:rPr>
              <a:t>, the service or product provider</a:t>
            </a:r>
            <a:r>
              <a:rPr lang="en-US" sz="2800" b="1" baseline="30000" dirty="0" smtClean="0">
                <a:solidFill>
                  <a:srgbClr val="FF0000"/>
                </a:solidFill>
              </a:rPr>
              <a:t>2</a:t>
            </a:r>
            <a:r>
              <a:rPr lang="en-US" sz="2800" dirty="0" smtClean="0">
                <a:latin typeface="+mn-lt"/>
              </a:rPr>
              <a:t> and regulating agencies</a:t>
            </a:r>
            <a:r>
              <a:rPr lang="en-US" sz="2800" b="1" baseline="30000" dirty="0" smtClean="0">
                <a:solidFill>
                  <a:srgbClr val="FF0000"/>
                </a:solidFill>
              </a:rPr>
              <a:t>3</a:t>
            </a:r>
            <a:r>
              <a:rPr lang="en-US" sz="2800" dirty="0" smtClean="0">
                <a:latin typeface="+mn-lt"/>
              </a:rPr>
              <a:t> within the importing country (the end user).</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71414"/>
            <a:ext cx="8382000" cy="2557463"/>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eaLnBrk="1" fontAlgn="auto" hangingPunct="1">
              <a:lnSpc>
                <a:spcPct val="200000"/>
              </a:lnSpc>
              <a:spcBef>
                <a:spcPts val="1800"/>
              </a:spcBef>
              <a:spcAft>
                <a:spcPts val="0"/>
              </a:spcAft>
              <a:buFont typeface="Arial" pitchFamily="34" charset="0"/>
              <a:buChar char="•"/>
              <a:defRPr/>
            </a:pPr>
            <a:r>
              <a:rPr lang="en-US" sz="2800" dirty="0" smtClean="0">
                <a:latin typeface="+mn-lt"/>
              </a:rPr>
              <a:t>Standards provide </a:t>
            </a:r>
            <a:r>
              <a:rPr lang="en-US" sz="2800" dirty="0">
                <a:latin typeface="+mn-lt"/>
              </a:rPr>
              <a:t>comprehensive guidelines </a:t>
            </a:r>
            <a:r>
              <a:rPr lang="en-US" sz="2800" dirty="0" smtClean="0">
                <a:latin typeface="+mn-lt"/>
              </a:rPr>
              <a:t>in a </a:t>
            </a:r>
            <a:r>
              <a:rPr lang="en-US" sz="2800" dirty="0">
                <a:latin typeface="+mn-lt"/>
              </a:rPr>
              <a:t>form of </a:t>
            </a:r>
            <a:r>
              <a:rPr lang="en-US" sz="2800" dirty="0" smtClean="0">
                <a:latin typeface="+mn-lt"/>
              </a:rPr>
              <a:t>clauses</a:t>
            </a:r>
            <a:r>
              <a:rPr lang="en-US" sz="2800" b="1" baseline="30000" dirty="0" smtClean="0">
                <a:solidFill>
                  <a:srgbClr val="FF0000"/>
                </a:solidFill>
              </a:rPr>
              <a:t>1</a:t>
            </a:r>
            <a:r>
              <a:rPr lang="en-US" sz="2800" dirty="0" smtClean="0">
                <a:latin typeface="+mn-lt"/>
              </a:rPr>
              <a:t> and related standard references</a:t>
            </a:r>
            <a:r>
              <a:rPr lang="en-US" sz="2800" b="1" baseline="30000" dirty="0" smtClean="0">
                <a:solidFill>
                  <a:srgbClr val="FF0000"/>
                </a:solidFill>
              </a:rPr>
              <a:t>2</a:t>
            </a:r>
            <a:r>
              <a:rPr lang="en-US" sz="2800" dirty="0" smtClean="0">
                <a:latin typeface="+mn-lt"/>
              </a:rPr>
              <a:t> as indispensable </a:t>
            </a:r>
            <a:r>
              <a:rPr lang="en-US" sz="2800" dirty="0">
                <a:latin typeface="+mn-lt"/>
              </a:rPr>
              <a:t>for the application of </a:t>
            </a:r>
            <a:r>
              <a:rPr lang="en-US" sz="2800" dirty="0" smtClean="0">
                <a:latin typeface="+mn-lt"/>
              </a:rPr>
              <a:t>the standard. </a:t>
            </a:r>
          </a:p>
        </p:txBody>
      </p:sp>
      <p:sp>
        <p:nvSpPr>
          <p:cNvPr id="3" name="Text Box 4"/>
          <p:cNvSpPr txBox="1">
            <a:spLocks noChangeArrowheads="1"/>
          </p:cNvSpPr>
          <p:nvPr/>
        </p:nvSpPr>
        <p:spPr bwMode="auto">
          <a:xfrm>
            <a:off x="304800" y="2747939"/>
            <a:ext cx="8382000" cy="3540125"/>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eaLnBrk="1" fontAlgn="auto" hangingPunct="1">
              <a:lnSpc>
                <a:spcPct val="200000"/>
              </a:lnSpc>
              <a:spcBef>
                <a:spcPts val="1800"/>
              </a:spcBef>
              <a:spcAft>
                <a:spcPts val="0"/>
              </a:spcAft>
              <a:buFont typeface="Arial" pitchFamily="34" charset="0"/>
              <a:buChar char="•"/>
              <a:defRPr/>
            </a:pPr>
            <a:r>
              <a:rPr lang="en-US" sz="2800" b="1" dirty="0" smtClean="0">
                <a:solidFill>
                  <a:srgbClr val="00B050"/>
                </a:solidFill>
                <a:latin typeface="+mn-lt"/>
              </a:rPr>
              <a:t>Halal</a:t>
            </a:r>
            <a:r>
              <a:rPr lang="en-US" sz="2800" dirty="0" smtClean="0">
                <a:latin typeface="+mn-lt"/>
              </a:rPr>
              <a:t> standards incorporate Islamic </a:t>
            </a:r>
            <a:r>
              <a:rPr lang="en-US" sz="2800" dirty="0">
                <a:latin typeface="+mn-lt"/>
              </a:rPr>
              <a:t>schools of thought (</a:t>
            </a:r>
            <a:r>
              <a:rPr lang="en-US" sz="2800" i="1" dirty="0" smtClean="0">
                <a:latin typeface="+mn-lt"/>
              </a:rPr>
              <a:t>Mazhabs</a:t>
            </a:r>
            <a:r>
              <a:rPr lang="en-US" sz="2800" dirty="0" smtClean="0">
                <a:latin typeface="+mn-lt"/>
              </a:rPr>
              <a:t>)</a:t>
            </a:r>
            <a:r>
              <a:rPr lang="en-US" sz="2800" b="1" baseline="30000" dirty="0" smtClean="0">
                <a:solidFill>
                  <a:srgbClr val="FF0000"/>
                </a:solidFill>
              </a:rPr>
              <a:t> 1</a:t>
            </a:r>
            <a:r>
              <a:rPr lang="en-US" sz="2800" dirty="0" smtClean="0">
                <a:latin typeface="+mn-lt"/>
              </a:rPr>
              <a:t> </a:t>
            </a:r>
            <a:r>
              <a:rPr lang="en-US" sz="2800" dirty="0">
                <a:latin typeface="+mn-lt"/>
              </a:rPr>
              <a:t>and </a:t>
            </a:r>
            <a:r>
              <a:rPr lang="en-US" sz="2800" dirty="0" smtClean="0">
                <a:latin typeface="+mn-lt"/>
              </a:rPr>
              <a:t>regional Halal regulations</a:t>
            </a:r>
            <a:r>
              <a:rPr lang="en-US" sz="2800" b="1" baseline="30000" dirty="0" smtClean="0">
                <a:solidFill>
                  <a:srgbClr val="FF0000"/>
                </a:solidFill>
              </a:rPr>
              <a:t>2</a:t>
            </a:r>
            <a:r>
              <a:rPr lang="en-US" sz="2800" dirty="0" smtClean="0">
                <a:latin typeface="+mn-lt"/>
              </a:rPr>
              <a:t> </a:t>
            </a:r>
            <a:r>
              <a:rPr lang="en-US" sz="2800" dirty="0">
                <a:latin typeface="+mn-lt"/>
              </a:rPr>
              <a:t>for consumer protection </a:t>
            </a:r>
            <a:r>
              <a:rPr lang="en-US" sz="2800" dirty="0" smtClean="0">
                <a:latin typeface="+mn-lt"/>
              </a:rPr>
              <a:t>against </a:t>
            </a:r>
            <a:r>
              <a:rPr lang="en-US" sz="2800" dirty="0">
                <a:latin typeface="+mn-lt"/>
              </a:rPr>
              <a:t>nonconforming products or services</a:t>
            </a:r>
            <a:r>
              <a:rPr lang="en-US" sz="2800" dirty="0" smtClean="0">
                <a:latin typeface="+mn-lt"/>
              </a:rPr>
              <a:t>.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214290"/>
            <a:ext cx="8382000" cy="3324225"/>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eaLnBrk="1" fontAlgn="auto" hangingPunct="1">
              <a:lnSpc>
                <a:spcPct val="150000"/>
              </a:lnSpc>
              <a:spcBef>
                <a:spcPts val="1800"/>
              </a:spcBef>
              <a:spcAft>
                <a:spcPts val="0"/>
              </a:spcAft>
              <a:buFont typeface="Arial" pitchFamily="34" charset="0"/>
              <a:buChar char="•"/>
              <a:defRPr/>
            </a:pPr>
            <a:r>
              <a:rPr lang="en-US" sz="2800" dirty="0" smtClean="0">
                <a:latin typeface="+mn-lt"/>
              </a:rPr>
              <a:t>An important </a:t>
            </a:r>
            <a:r>
              <a:rPr lang="en-US" sz="2800" dirty="0">
                <a:latin typeface="+mn-lt"/>
              </a:rPr>
              <a:t>part of </a:t>
            </a:r>
            <a:r>
              <a:rPr lang="en-US" sz="2800" b="1" dirty="0" smtClean="0">
                <a:solidFill>
                  <a:srgbClr val="00B050"/>
                </a:solidFill>
                <a:latin typeface="+mn-lt"/>
              </a:rPr>
              <a:t>Halal</a:t>
            </a:r>
            <a:r>
              <a:rPr lang="en-US" sz="2800" dirty="0" smtClean="0">
                <a:latin typeface="+mn-lt"/>
              </a:rPr>
              <a:t> </a:t>
            </a:r>
            <a:r>
              <a:rPr lang="en-US" sz="2800" dirty="0">
                <a:latin typeface="+mn-lt"/>
              </a:rPr>
              <a:t>standards </a:t>
            </a:r>
            <a:r>
              <a:rPr lang="en-US" sz="2800" dirty="0" smtClean="0">
                <a:latin typeface="+mn-lt"/>
              </a:rPr>
              <a:t>process has the goal to demonstrate the </a:t>
            </a:r>
            <a:r>
              <a:rPr lang="en-US" sz="2800" b="1" dirty="0" smtClean="0">
                <a:solidFill>
                  <a:srgbClr val="00B050"/>
                </a:solidFill>
                <a:latin typeface="+mn-lt"/>
              </a:rPr>
              <a:t>Halal</a:t>
            </a:r>
            <a:r>
              <a:rPr lang="en-US" sz="2800" dirty="0" smtClean="0">
                <a:latin typeface="+mn-lt"/>
              </a:rPr>
              <a:t> competency</a:t>
            </a:r>
            <a:r>
              <a:rPr lang="en-US" sz="2800" b="1" baseline="30000" dirty="0" smtClean="0">
                <a:solidFill>
                  <a:srgbClr val="FF0000"/>
                </a:solidFill>
              </a:rPr>
              <a:t>1</a:t>
            </a:r>
            <a:r>
              <a:rPr lang="en-US" sz="2800" dirty="0" smtClean="0">
                <a:latin typeface="+mn-lt"/>
              </a:rPr>
              <a:t>, impartiality</a:t>
            </a:r>
            <a:r>
              <a:rPr lang="en-US" sz="2800" b="1" baseline="30000" dirty="0" smtClean="0">
                <a:solidFill>
                  <a:srgbClr val="FF0000"/>
                </a:solidFill>
              </a:rPr>
              <a:t>2</a:t>
            </a:r>
            <a:r>
              <a:rPr lang="en-US" sz="2800" dirty="0" smtClean="0">
                <a:latin typeface="+mn-lt"/>
              </a:rPr>
              <a:t>, independence</a:t>
            </a:r>
            <a:r>
              <a:rPr lang="en-US" sz="2800" b="1" baseline="30000" dirty="0" smtClean="0">
                <a:solidFill>
                  <a:srgbClr val="FF0000"/>
                </a:solidFill>
              </a:rPr>
              <a:t>3</a:t>
            </a:r>
            <a:r>
              <a:rPr lang="en-US" sz="2800" dirty="0" smtClean="0">
                <a:latin typeface="+mn-lt"/>
              </a:rPr>
              <a:t> and unnecessary need for reconfirmation</a:t>
            </a:r>
            <a:r>
              <a:rPr lang="en-US" sz="2800" b="1" baseline="30000" dirty="0" smtClean="0">
                <a:solidFill>
                  <a:srgbClr val="FF0000"/>
                </a:solidFill>
              </a:rPr>
              <a:t>4</a:t>
            </a:r>
            <a:r>
              <a:rPr lang="en-US" sz="2800" dirty="0" smtClean="0">
                <a:latin typeface="+mn-lt"/>
              </a:rPr>
              <a:t> of the </a:t>
            </a:r>
            <a:r>
              <a:rPr lang="en-US" sz="2800" b="1" dirty="0" smtClean="0">
                <a:solidFill>
                  <a:srgbClr val="00B050"/>
                </a:solidFill>
                <a:latin typeface="+mn-lt"/>
              </a:rPr>
              <a:t>Halal</a:t>
            </a:r>
            <a:r>
              <a:rPr lang="en-US" sz="2800" dirty="0" smtClean="0">
                <a:latin typeface="+mn-lt"/>
              </a:rPr>
              <a:t> process with a third party. </a:t>
            </a:r>
          </a:p>
        </p:txBody>
      </p:sp>
      <p:sp>
        <p:nvSpPr>
          <p:cNvPr id="3" name="Text Box 4"/>
          <p:cNvSpPr txBox="1">
            <a:spLocks noChangeArrowheads="1"/>
          </p:cNvSpPr>
          <p:nvPr/>
        </p:nvSpPr>
        <p:spPr bwMode="auto">
          <a:xfrm>
            <a:off x="304800" y="3546453"/>
            <a:ext cx="8382000" cy="2611437"/>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eaLnBrk="1" fontAlgn="auto" hangingPunct="1">
              <a:lnSpc>
                <a:spcPct val="150000"/>
              </a:lnSpc>
              <a:spcBef>
                <a:spcPts val="1800"/>
              </a:spcBef>
              <a:spcAft>
                <a:spcPts val="0"/>
              </a:spcAft>
              <a:buFont typeface="Arial" pitchFamily="34" charset="0"/>
              <a:buChar char="•"/>
              <a:defRPr/>
            </a:pPr>
            <a:r>
              <a:rPr lang="en-US" sz="2800" b="1" dirty="0" smtClean="0">
                <a:solidFill>
                  <a:srgbClr val="00B050"/>
                </a:solidFill>
                <a:latin typeface="+mn-lt"/>
              </a:rPr>
              <a:t>Halal</a:t>
            </a:r>
            <a:r>
              <a:rPr lang="en-US" sz="2800" dirty="0" smtClean="0">
                <a:latin typeface="+mn-lt"/>
              </a:rPr>
              <a:t> standards serve </a:t>
            </a:r>
            <a:r>
              <a:rPr lang="en-US" sz="2800" dirty="0">
                <a:latin typeface="+mn-lt"/>
              </a:rPr>
              <a:t>as a basic </a:t>
            </a:r>
            <a:r>
              <a:rPr lang="en-US" sz="2800" dirty="0" smtClean="0">
                <a:latin typeface="+mn-lt"/>
              </a:rPr>
              <a:t>requirements </a:t>
            </a:r>
            <a:r>
              <a:rPr lang="en-US" sz="2800" dirty="0">
                <a:latin typeface="+mn-lt"/>
              </a:rPr>
              <a:t>for </a:t>
            </a:r>
            <a:r>
              <a:rPr lang="en-US" sz="2800" b="1" dirty="0" smtClean="0">
                <a:solidFill>
                  <a:srgbClr val="00B050"/>
                </a:solidFill>
                <a:latin typeface="+mn-lt"/>
              </a:rPr>
              <a:t>Halal</a:t>
            </a:r>
            <a:r>
              <a:rPr lang="en-US" sz="2800" dirty="0" smtClean="0">
                <a:latin typeface="+mn-lt"/>
              </a:rPr>
              <a:t> products or service of food</a:t>
            </a:r>
            <a:r>
              <a:rPr lang="en-US" sz="2800" b="1" baseline="30000" dirty="0" smtClean="0">
                <a:solidFill>
                  <a:srgbClr val="FF0000"/>
                </a:solidFill>
              </a:rPr>
              <a:t>1</a:t>
            </a:r>
            <a:r>
              <a:rPr lang="en-US" sz="2800" dirty="0" smtClean="0">
                <a:latin typeface="+mn-lt"/>
              </a:rPr>
              <a:t> </a:t>
            </a:r>
            <a:r>
              <a:rPr lang="en-US" sz="2800" dirty="0">
                <a:latin typeface="+mn-lt"/>
              </a:rPr>
              <a:t>and </a:t>
            </a:r>
            <a:r>
              <a:rPr lang="en-US" sz="2800" dirty="0" smtClean="0">
                <a:latin typeface="+mn-lt"/>
              </a:rPr>
              <a:t>non-food</a:t>
            </a:r>
            <a:r>
              <a:rPr lang="en-US" sz="2800" b="1" baseline="30000" dirty="0" smtClean="0">
                <a:solidFill>
                  <a:srgbClr val="FF0000"/>
                </a:solidFill>
              </a:rPr>
              <a:t>2</a:t>
            </a:r>
            <a:r>
              <a:rPr lang="en-US" sz="2800" dirty="0" smtClean="0">
                <a:latin typeface="+mn-lt"/>
              </a:rPr>
              <a:t> products </a:t>
            </a:r>
            <a:r>
              <a:rPr lang="en-US" sz="2800" dirty="0">
                <a:latin typeface="+mn-lt"/>
              </a:rPr>
              <a:t>(</a:t>
            </a:r>
            <a:r>
              <a:rPr lang="en-US" sz="2800" dirty="0" smtClean="0">
                <a:latin typeface="+mn-lt"/>
              </a:rPr>
              <a:t>logistics, cosmetics</a:t>
            </a:r>
            <a:r>
              <a:rPr lang="en-US" sz="2800" dirty="0">
                <a:latin typeface="+mn-lt"/>
              </a:rPr>
              <a:t>, pharmaceuticals and animal feed under </a:t>
            </a:r>
            <a:r>
              <a:rPr lang="en-US" sz="2800" dirty="0" smtClean="0">
                <a:latin typeface="+mn-lt"/>
              </a:rPr>
              <a:t>Halal).</a:t>
            </a:r>
            <a:endParaRPr lang="en-US" sz="2800" dirty="0">
              <a:latin typeface="+mn-lt"/>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2257402"/>
            <a:ext cx="8763000" cy="3978275"/>
          </a:xfrm>
          <a:prstGeom prst="rect">
            <a:avLst/>
          </a:prstGeom>
          <a:noFill/>
          <a:ln w="9525">
            <a:noFill/>
            <a:miter lim="800000"/>
            <a:headEnd/>
            <a:tailEnd/>
          </a:ln>
        </p:spPr>
        <p:txBody>
          <a:bodyPr>
            <a:spAutoFit/>
          </a:bodyPr>
          <a:lstStyle/>
          <a:p>
            <a:pPr marL="457200" indent="-457200" algn="just">
              <a:lnSpc>
                <a:spcPct val="200000"/>
              </a:lnSpc>
              <a:spcBef>
                <a:spcPts val="600"/>
              </a:spcBef>
              <a:buFont typeface="Courier New" pitchFamily="49" charset="0"/>
              <a:buChar char="o"/>
              <a:defRPr/>
            </a:pPr>
            <a:r>
              <a:rPr lang="en-US" sz="2600" dirty="0">
                <a:latin typeface="+mn-lt"/>
              </a:rPr>
              <a:t>Excuses that one may find  in Halal fatwas and Halal standards are: </a:t>
            </a:r>
            <a:r>
              <a:rPr lang="en-GB" sz="2600" dirty="0">
                <a:latin typeface="+mn-lt"/>
              </a:rPr>
              <a:t>expedient </a:t>
            </a:r>
            <a:r>
              <a:rPr lang="ar-KW" sz="2600" b="1" dirty="0">
                <a:latin typeface="+mn-lt"/>
              </a:rPr>
              <a:t>مناسب</a:t>
            </a:r>
            <a:r>
              <a:rPr lang="en-US" sz="2600" b="1" baseline="30000" dirty="0">
                <a:solidFill>
                  <a:srgbClr val="FF0000"/>
                </a:solidFill>
                <a:latin typeface="+mn-lt"/>
              </a:rPr>
              <a:t>1</a:t>
            </a:r>
            <a:r>
              <a:rPr lang="en-GB" sz="2600" dirty="0">
                <a:latin typeface="+mn-lt"/>
              </a:rPr>
              <a:t>, </a:t>
            </a:r>
            <a:r>
              <a:rPr lang="en-US" sz="2600" dirty="0">
                <a:latin typeface="+mn-lt"/>
              </a:rPr>
              <a:t>not recommended</a:t>
            </a:r>
            <a:r>
              <a:rPr lang="ar-KW" sz="2600" dirty="0">
                <a:latin typeface="+mn-lt"/>
              </a:rPr>
              <a:t> </a:t>
            </a:r>
            <a:r>
              <a:rPr lang="ar-KW" sz="2600" b="1" dirty="0">
                <a:latin typeface="+mn-lt"/>
              </a:rPr>
              <a:t>غير مستحسن</a:t>
            </a:r>
            <a:r>
              <a:rPr lang="ar-KW" sz="2600" dirty="0">
                <a:latin typeface="+mn-lt"/>
              </a:rPr>
              <a:t> </a:t>
            </a:r>
            <a:r>
              <a:rPr lang="en-US" sz="2600" b="1" baseline="30000" dirty="0">
                <a:solidFill>
                  <a:srgbClr val="FF0000"/>
                </a:solidFill>
                <a:latin typeface="+mn-lt"/>
              </a:rPr>
              <a:t>2</a:t>
            </a:r>
            <a:r>
              <a:rPr lang="en-US" sz="2600" dirty="0">
                <a:latin typeface="+mn-lt"/>
              </a:rPr>
              <a:t>, if necessary</a:t>
            </a:r>
            <a:r>
              <a:rPr lang="ar-KW" sz="2600" dirty="0">
                <a:latin typeface="+mn-lt"/>
              </a:rPr>
              <a:t> </a:t>
            </a:r>
            <a:r>
              <a:rPr lang="ar-KW" sz="2600" b="1" dirty="0">
                <a:latin typeface="+mn-lt"/>
              </a:rPr>
              <a:t>إذا لزم الأمر </a:t>
            </a:r>
            <a:r>
              <a:rPr lang="en-US" sz="2600" b="1" baseline="30000" dirty="0">
                <a:solidFill>
                  <a:srgbClr val="FF0000"/>
                </a:solidFill>
                <a:latin typeface="+mn-lt"/>
              </a:rPr>
              <a:t>3</a:t>
            </a:r>
            <a:r>
              <a:rPr lang="en-US" sz="2600" dirty="0">
                <a:latin typeface="+mn-lt"/>
              </a:rPr>
              <a:t>, </a:t>
            </a:r>
            <a:r>
              <a:rPr lang="en-GB" sz="2600" dirty="0">
                <a:latin typeface="+mn-lt"/>
              </a:rPr>
              <a:t>small amounts</a:t>
            </a:r>
            <a:r>
              <a:rPr lang="ar-KW" sz="2600" dirty="0">
                <a:latin typeface="+mn-lt"/>
              </a:rPr>
              <a:t> </a:t>
            </a:r>
            <a:r>
              <a:rPr lang="ar-KW" sz="2600" b="1" dirty="0">
                <a:latin typeface="+mn-lt"/>
              </a:rPr>
              <a:t>كميات صغيرة</a:t>
            </a:r>
            <a:r>
              <a:rPr lang="ar-KW" sz="2600" dirty="0">
                <a:latin typeface="+mn-lt"/>
              </a:rPr>
              <a:t> </a:t>
            </a:r>
            <a:r>
              <a:rPr lang="en-US" sz="2600" b="1" baseline="30000" dirty="0">
                <a:solidFill>
                  <a:srgbClr val="FF0000"/>
                </a:solidFill>
                <a:latin typeface="+mn-lt"/>
              </a:rPr>
              <a:t>4</a:t>
            </a:r>
            <a:r>
              <a:rPr lang="en-GB" sz="2600" dirty="0">
                <a:latin typeface="+mn-lt"/>
              </a:rPr>
              <a:t>, negligible</a:t>
            </a:r>
            <a:r>
              <a:rPr lang="ar-KW" sz="2600" dirty="0">
                <a:latin typeface="+mn-lt"/>
              </a:rPr>
              <a:t> </a:t>
            </a:r>
            <a:r>
              <a:rPr lang="en-GB" sz="2600" dirty="0">
                <a:latin typeface="+mn-lt"/>
              </a:rPr>
              <a:t>amounts</a:t>
            </a:r>
            <a:r>
              <a:rPr lang="ar-KW" sz="2600" dirty="0">
                <a:latin typeface="+mn-lt"/>
              </a:rPr>
              <a:t> </a:t>
            </a:r>
            <a:r>
              <a:rPr lang="ar-KW" sz="2600" b="1" dirty="0">
                <a:latin typeface="+mn-lt"/>
              </a:rPr>
              <a:t>كميات لا تذكر </a:t>
            </a:r>
            <a:r>
              <a:rPr lang="en-US" sz="2600" b="1" baseline="30000" dirty="0">
                <a:solidFill>
                  <a:srgbClr val="FF0000"/>
                </a:solidFill>
                <a:latin typeface="+mn-lt"/>
              </a:rPr>
              <a:t>5</a:t>
            </a:r>
            <a:r>
              <a:rPr lang="en-US" sz="2600" dirty="0">
                <a:latin typeface="+mn-lt"/>
              </a:rPr>
              <a:t>, </a:t>
            </a:r>
            <a:r>
              <a:rPr lang="en-GB" sz="2600" dirty="0">
                <a:latin typeface="+mn-lt"/>
              </a:rPr>
              <a:t>and synthetic</a:t>
            </a:r>
            <a:r>
              <a:rPr lang="ar-KW" sz="2600" dirty="0">
                <a:latin typeface="+mn-lt"/>
              </a:rPr>
              <a:t> </a:t>
            </a:r>
            <a:r>
              <a:rPr lang="ar-KW" sz="2600" b="1" dirty="0">
                <a:latin typeface="+mn-lt"/>
              </a:rPr>
              <a:t>إصطناعية</a:t>
            </a:r>
            <a:r>
              <a:rPr lang="ar-KW" sz="2600" dirty="0">
                <a:latin typeface="+mn-lt"/>
              </a:rPr>
              <a:t> </a:t>
            </a:r>
            <a:r>
              <a:rPr lang="en-US" sz="2600" b="1" baseline="30000" dirty="0">
                <a:solidFill>
                  <a:srgbClr val="FF0000"/>
                </a:solidFill>
                <a:latin typeface="+mn-lt"/>
              </a:rPr>
              <a:t>6</a:t>
            </a:r>
            <a:r>
              <a:rPr lang="en-GB" sz="2600" dirty="0">
                <a:latin typeface="+mn-lt"/>
              </a:rPr>
              <a:t>.  </a:t>
            </a:r>
            <a:endParaRPr lang="en-US" sz="2600" dirty="0">
              <a:latin typeface="+mn-lt"/>
            </a:endParaRPr>
          </a:p>
        </p:txBody>
      </p:sp>
      <p:sp>
        <p:nvSpPr>
          <p:cNvPr id="3" name="Rectangle 2"/>
          <p:cNvSpPr>
            <a:spLocks noChangeArrowheads="1"/>
          </p:cNvSpPr>
          <p:nvPr/>
        </p:nvSpPr>
        <p:spPr bwMode="auto">
          <a:xfrm>
            <a:off x="381000" y="142852"/>
            <a:ext cx="8153400" cy="1963738"/>
          </a:xfrm>
          <a:prstGeom prst="rect">
            <a:avLst/>
          </a:prstGeom>
          <a:noFill/>
          <a:ln w="9525">
            <a:noFill/>
            <a:miter lim="800000"/>
            <a:headEnd/>
            <a:tailEnd/>
          </a:ln>
        </p:spPr>
        <p:txBody>
          <a:bodyPr>
            <a:spAutoFit/>
          </a:bodyPr>
          <a:lstStyle/>
          <a:p>
            <a:pPr marL="457200" indent="-457200" algn="just">
              <a:lnSpc>
                <a:spcPct val="150000"/>
              </a:lnSpc>
              <a:buFont typeface="Courier New" pitchFamily="49" charset="0"/>
              <a:buChar char="o"/>
              <a:defRPr/>
            </a:pPr>
            <a:r>
              <a:rPr lang="en-US" sz="2800" dirty="0">
                <a:latin typeface="+mn-lt"/>
              </a:rPr>
              <a:t>Halal fatwas and Halal standards, or so called Halal, some of which have </a:t>
            </a:r>
            <a:r>
              <a:rPr lang="en-US" sz="2800" dirty="0">
                <a:latin typeface="+mn-lt"/>
                <a:cs typeface="Calibri" pitchFamily="34" charset="0"/>
              </a:rPr>
              <a:t>few pitfalls in their clauses under the cover of excuses</a:t>
            </a:r>
            <a:r>
              <a:rPr lang="en-US" sz="2800" dirty="0">
                <a:latin typeface="+mn-lt"/>
              </a:rPr>
              <a: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2721</Words>
  <Application>Microsoft Office PowerPoint</Application>
  <PresentationFormat>On-screen Show (4:3)</PresentationFormat>
  <Paragraphs>236</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 In The Name of Allah, The Most Beneficent, The Most Merciful"   Pitfalls in Halal standards How Important is real Halal to You?  By: Dr. Hani M. Al-Mazeedi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19</cp:revision>
  <dcterms:created xsi:type="dcterms:W3CDTF">2018-03-23T13:26:30Z</dcterms:created>
  <dcterms:modified xsi:type="dcterms:W3CDTF">2019-07-03T12:23:02Z</dcterms:modified>
</cp:coreProperties>
</file>